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37" r:id="rId3"/>
    <p:sldId id="338" r:id="rId4"/>
    <p:sldId id="257" r:id="rId5"/>
    <p:sldId id="327" r:id="rId6"/>
    <p:sldId id="261" r:id="rId7"/>
    <p:sldId id="336" r:id="rId8"/>
    <p:sldId id="262" r:id="rId9"/>
    <p:sldId id="320" r:id="rId10"/>
    <p:sldId id="321" r:id="rId11"/>
    <p:sldId id="265" r:id="rId12"/>
    <p:sldId id="266" r:id="rId13"/>
    <p:sldId id="349" r:id="rId14"/>
    <p:sldId id="340" r:id="rId15"/>
    <p:sldId id="341" r:id="rId16"/>
    <p:sldId id="342" r:id="rId17"/>
    <p:sldId id="343" r:id="rId18"/>
    <p:sldId id="352" r:id="rId19"/>
    <p:sldId id="350" r:id="rId20"/>
    <p:sldId id="353" r:id="rId21"/>
    <p:sldId id="346" r:id="rId22"/>
    <p:sldId id="317" r:id="rId23"/>
    <p:sldId id="329" r:id="rId24"/>
    <p:sldId id="330" r:id="rId25"/>
    <p:sldId id="339" r:id="rId26"/>
    <p:sldId id="331" r:id="rId27"/>
    <p:sldId id="332" r:id="rId28"/>
    <p:sldId id="333" r:id="rId29"/>
    <p:sldId id="362" r:id="rId30"/>
    <p:sldId id="363" r:id="rId31"/>
    <p:sldId id="367" r:id="rId32"/>
    <p:sldId id="368" r:id="rId33"/>
    <p:sldId id="369" r:id="rId34"/>
    <p:sldId id="345" r:id="rId35"/>
    <p:sldId id="347" r:id="rId36"/>
    <p:sldId id="354" r:id="rId37"/>
    <p:sldId id="348" r:id="rId38"/>
    <p:sldId id="358" r:id="rId39"/>
    <p:sldId id="356" r:id="rId40"/>
    <p:sldId id="357" r:id="rId41"/>
    <p:sldId id="359" r:id="rId42"/>
    <p:sldId id="360" r:id="rId43"/>
    <p:sldId id="307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6F0"/>
    <a:srgbClr val="0B5252"/>
    <a:srgbClr val="EC2329"/>
    <a:srgbClr val="009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020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https://d.docs.live.net/c585093173c897f1/Institut%20for%20Lykkeforskning/Data/140415%20Lykke%20-%20data%20-%20generelt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https://d.docs.live.net/c585093173c897f1/Institut%20for%20Lykkeforskning/Data/140415%20Lykke%20-%20data%20-%20generelt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meikwiking\Downloads\2018315114748216196620LIVS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meikwiking\Downloads\2018315114748216196620LIVS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'[140415 Lykke - data - generelt.xlsx]Arabisk forår'!$B$2</c:f>
              <c:strCache>
                <c:ptCount val="1"/>
                <c:pt idx="0">
                  <c:v>GDP per capita ($US)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'[140415 Lykke - data - generelt.xlsx]Arabisk forår'!$A$3:$A$8</c:f>
              <c:numCache>
                <c:formatCode>General</c:formatCode>
                <c:ptCount val="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</c:numCache>
            </c:numRef>
          </c:cat>
          <c:val>
            <c:numRef>
              <c:f>'[140415 Lykke - data - generelt.xlsx]Arabisk forår'!$B$3:$B$8</c:f>
              <c:numCache>
                <c:formatCode>General</c:formatCode>
                <c:ptCount val="6"/>
                <c:pt idx="0">
                  <c:v>4762</c:v>
                </c:pt>
                <c:pt idx="1">
                  <c:v>5158</c:v>
                </c:pt>
                <c:pt idx="2">
                  <c:v>5508</c:v>
                </c:pt>
                <c:pt idx="3">
                  <c:v>5904</c:v>
                </c:pt>
                <c:pt idx="4">
                  <c:v>6114</c:v>
                </c:pt>
                <c:pt idx="5">
                  <c:v>6367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496320"/>
        <c:axId val="95844992"/>
      </c:lineChart>
      <c:catAx>
        <c:axId val="5949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95844992"/>
        <c:crosses val="autoZero"/>
        <c:auto val="1"/>
        <c:lblAlgn val="ctr"/>
        <c:lblOffset val="100"/>
        <c:noMultiLvlLbl val="0"/>
      </c:catAx>
      <c:valAx>
        <c:axId val="95844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5949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'[140415 Lykke - data - generelt.xlsx]Arabisk forår'!$B$2</c:f>
              <c:strCache>
                <c:ptCount val="1"/>
                <c:pt idx="0">
                  <c:v>GDP per capita ($US)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'[140415 Lykke - data - generelt.xlsx]Arabisk forår'!$A$3:$A$8</c:f>
              <c:numCache>
                <c:formatCode>General</c:formatCode>
                <c:ptCount val="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</c:numCache>
            </c:numRef>
          </c:cat>
          <c:val>
            <c:numRef>
              <c:f>'[140415 Lykke - data - generelt.xlsx]Arabisk forår'!$B$3:$B$8</c:f>
              <c:numCache>
                <c:formatCode>General</c:formatCode>
                <c:ptCount val="6"/>
                <c:pt idx="0">
                  <c:v>4762</c:v>
                </c:pt>
                <c:pt idx="1">
                  <c:v>5158</c:v>
                </c:pt>
                <c:pt idx="2">
                  <c:v>5508</c:v>
                </c:pt>
                <c:pt idx="3">
                  <c:v>5904</c:v>
                </c:pt>
                <c:pt idx="4">
                  <c:v>6114</c:v>
                </c:pt>
                <c:pt idx="5">
                  <c:v>6367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04960"/>
        <c:axId val="104914944"/>
      </c:lineChart>
      <c:lineChart>
        <c:grouping val="standard"/>
        <c:varyColors val="0"/>
        <c:ser>
          <c:idx val="1"/>
          <c:order val="1"/>
          <c:tx>
            <c:strRef>
              <c:f>'[140415 Lykke - data - generelt.xlsx]Arabisk forår'!$C$2</c:f>
              <c:strCache>
                <c:ptCount val="1"/>
                <c:pt idx="0">
                  <c:v>Thriving percentage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'[140415 Lykke - data - generelt.xlsx]Arabisk forår'!$A$3:$A$8</c:f>
              <c:numCache>
                <c:formatCode>General</c:formatCode>
                <c:ptCount val="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</c:numCache>
            </c:numRef>
          </c:cat>
          <c:val>
            <c:numRef>
              <c:f>'[140415 Lykke - data - generelt.xlsx]Arabisk forår'!$C$3:$C$8</c:f>
              <c:numCache>
                <c:formatCode>General</c:formatCode>
                <c:ptCount val="6"/>
                <c:pt idx="0">
                  <c:v>29</c:v>
                </c:pt>
                <c:pt idx="1">
                  <c:v>27</c:v>
                </c:pt>
                <c:pt idx="2">
                  <c:v>25</c:v>
                </c:pt>
                <c:pt idx="3">
                  <c:v>13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18016"/>
        <c:axId val="104916480"/>
      </c:lineChart>
      <c:catAx>
        <c:axId val="10490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104914944"/>
        <c:crosses val="autoZero"/>
        <c:auto val="1"/>
        <c:lblAlgn val="ctr"/>
        <c:lblOffset val="100"/>
        <c:noMultiLvlLbl val="0"/>
      </c:catAx>
      <c:valAx>
        <c:axId val="104914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nl-BE"/>
          </a:p>
        </c:txPr>
        <c:crossAx val="104904960"/>
        <c:crosses val="autoZero"/>
        <c:crossBetween val="between"/>
      </c:valAx>
      <c:valAx>
        <c:axId val="1049164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918016"/>
        <c:crosses val="max"/>
        <c:crossBetween val="between"/>
      </c:valAx>
      <c:catAx>
        <c:axId val="10491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916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Unemployement!$A$1:$A$9</c:f>
              <c:numCache>
                <c:formatCode>General</c:formatCode>
                <c:ptCount val="9"/>
                <c:pt idx="0">
                  <c:v>-4</c:v>
                </c:pt>
                <c:pt idx="1">
                  <c:v>-3</c:v>
                </c:pt>
                <c:pt idx="2">
                  <c:v>-2</c:v>
                </c:pt>
                <c:pt idx="3">
                  <c:v>-1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</c:numCache>
            </c:numRef>
          </c:cat>
          <c:val>
            <c:numRef>
              <c:f>Unemployement!$B$1:$B$9</c:f>
              <c:numCache>
                <c:formatCode>General</c:formatCode>
                <c:ptCount val="9"/>
                <c:pt idx="0">
                  <c:v>-0.05</c:v>
                </c:pt>
                <c:pt idx="1">
                  <c:v>-0.1</c:v>
                </c:pt>
                <c:pt idx="2">
                  <c:v>-0.11</c:v>
                </c:pt>
                <c:pt idx="3">
                  <c:v>-0.2</c:v>
                </c:pt>
                <c:pt idx="4">
                  <c:v>-0.85</c:v>
                </c:pt>
                <c:pt idx="5">
                  <c:v>-1</c:v>
                </c:pt>
                <c:pt idx="6">
                  <c:v>-0.8</c:v>
                </c:pt>
                <c:pt idx="7">
                  <c:v>-0.82</c:v>
                </c:pt>
                <c:pt idx="8">
                  <c:v>-1.5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29152"/>
        <c:axId val="104930688"/>
      </c:lineChart>
      <c:catAx>
        <c:axId val="10492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930688"/>
        <c:crosses val="autoZero"/>
        <c:auto val="1"/>
        <c:lblAlgn val="ctr"/>
        <c:lblOffset val="100"/>
        <c:noMultiLvlLbl val="0"/>
      </c:catAx>
      <c:valAx>
        <c:axId val="10493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92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Marriage!$A$1:$A$9</c:f>
              <c:numCache>
                <c:formatCode>General</c:formatCode>
                <c:ptCount val="9"/>
                <c:pt idx="0">
                  <c:v>-4</c:v>
                </c:pt>
                <c:pt idx="1">
                  <c:v>-3</c:v>
                </c:pt>
                <c:pt idx="2">
                  <c:v>-2</c:v>
                </c:pt>
                <c:pt idx="3">
                  <c:v>-1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</c:numCache>
            </c:numRef>
          </c:cat>
          <c:val>
            <c:numRef>
              <c:f>Marriage!$B$1:$B$9</c:f>
              <c:numCache>
                <c:formatCode>General</c:formatCode>
                <c:ptCount val="9"/>
                <c:pt idx="0">
                  <c:v>-0.1</c:v>
                </c:pt>
                <c:pt idx="1">
                  <c:v>-0.05</c:v>
                </c:pt>
                <c:pt idx="2">
                  <c:v>0.02</c:v>
                </c:pt>
                <c:pt idx="3">
                  <c:v>0.25</c:v>
                </c:pt>
                <c:pt idx="4">
                  <c:v>0.5</c:v>
                </c:pt>
                <c:pt idx="5">
                  <c:v>0.4</c:v>
                </c:pt>
                <c:pt idx="6">
                  <c:v>0.4</c:v>
                </c:pt>
                <c:pt idx="7">
                  <c:v>0.38</c:v>
                </c:pt>
                <c:pt idx="8">
                  <c:v>0.4</c:v>
                </c:pt>
              </c:numCache>
            </c:numRef>
          </c:val>
          <c:smooth val="0"/>
        </c:ser>
        <c:ser>
          <c:idx val="0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Marriage!$A$1:$A$9</c:f>
              <c:numCache>
                <c:formatCode>General</c:formatCode>
                <c:ptCount val="9"/>
                <c:pt idx="0">
                  <c:v>-4</c:v>
                </c:pt>
                <c:pt idx="1">
                  <c:v>-3</c:v>
                </c:pt>
                <c:pt idx="2">
                  <c:v>-2</c:v>
                </c:pt>
                <c:pt idx="3">
                  <c:v>-1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</c:numCache>
            </c:numRef>
          </c:cat>
          <c:val>
            <c:numRef>
              <c:f>Marriage!$C$1:$C$9</c:f>
              <c:numCache>
                <c:formatCode>General</c:formatCode>
                <c:ptCount val="9"/>
                <c:pt idx="0">
                  <c:v>0</c:v>
                </c:pt>
                <c:pt idx="1">
                  <c:v>0.1</c:v>
                </c:pt>
                <c:pt idx="2">
                  <c:v>0.25</c:v>
                </c:pt>
                <c:pt idx="3">
                  <c:v>0.55000000000000004</c:v>
                </c:pt>
                <c:pt idx="4">
                  <c:v>0.7</c:v>
                </c:pt>
                <c:pt idx="5">
                  <c:v>0.6</c:v>
                </c:pt>
                <c:pt idx="6">
                  <c:v>0.56999999999999995</c:v>
                </c:pt>
                <c:pt idx="7">
                  <c:v>0.56999999999999995</c:v>
                </c:pt>
                <c:pt idx="8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77536"/>
        <c:axId val="104979072"/>
      </c:lineChart>
      <c:catAx>
        <c:axId val="10497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979072"/>
        <c:crosses val="autoZero"/>
        <c:auto val="0"/>
        <c:lblAlgn val="ctr"/>
        <c:lblOffset val="100"/>
        <c:noMultiLvlLbl val="0"/>
      </c:catAx>
      <c:valAx>
        <c:axId val="104979072"/>
        <c:scaling>
          <c:orientation val="minMax"/>
          <c:max val="1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9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62E99-A67F-374F-A087-2231585B9929}" type="datetimeFigureOut">
              <a:rPr lang="da-DK" smtClean="0"/>
              <a:t>26-04-2018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230E7-B158-834E-91D9-BDE609E07BD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925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36512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73B9B8-5E98-1C4A-8B0E-FB40E82E7A61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767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Pladsholder til slide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0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  <p:sp>
        <p:nvSpPr>
          <p:cNvPr id="89091" name="Pladsholder til slidenumm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1024878-1C4C-504E-B62A-20F6A7A7F211}" type="slidenum">
              <a:rPr lang="da-DK" altLang="da-DK">
                <a:ea typeface="MS PGothic" charset="-128"/>
                <a:cs typeface="MS PGothic" charset="-128"/>
              </a:rPr>
              <a:pPr/>
              <a:t>31</a:t>
            </a:fld>
            <a:endParaRPr lang="da-DK" altLang="da-DK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519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Pladsholder til slide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0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  <p:sp>
        <p:nvSpPr>
          <p:cNvPr id="89091" name="Pladsholder til slidenumm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1024878-1C4C-504E-B62A-20F6A7A7F211}" type="slidenum">
              <a:rPr lang="da-DK" altLang="da-DK">
                <a:ea typeface="MS PGothic" charset="-128"/>
                <a:cs typeface="MS PGothic" charset="-128"/>
              </a:rPr>
              <a:pPr/>
              <a:t>32</a:t>
            </a:fld>
            <a:endParaRPr lang="da-DK" altLang="da-DK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896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23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Shape 234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73188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50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72063" y="6245225"/>
            <a:ext cx="310339" cy="3077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9BB57-A262-E64B-9134-07A6A45F13C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47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93267-6A37-2945-92C0-2CD66D913C3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698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C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90575-800B-2F41-A82D-91EBAEFD1C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49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5"/>
            <a:ext cx="109728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163057" y="6245225"/>
            <a:ext cx="419345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1992313" y="1844676"/>
            <a:ext cx="8280401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1F2660"/>
                </a:solidFill>
              </a:defRPr>
            </a:pPr>
            <a:r>
              <a:rPr lang="da-DK" sz="2800" dirty="0" smtClean="0">
                <a:latin typeface="+mn-lt"/>
              </a:rPr>
              <a:t>HAPPINESS</a:t>
            </a:r>
            <a:endParaRPr sz="2800" b="1" dirty="0">
              <a:latin typeface="+mn-lt"/>
            </a:endParaRPr>
          </a:p>
          <a:p>
            <a:r>
              <a:rPr lang="da-DK" dirty="0">
                <a:latin typeface="+mn-lt"/>
              </a:rPr>
              <a:t>Meik Wiking</a:t>
            </a:r>
          </a:p>
          <a:p>
            <a:r>
              <a:rPr lang="da-DK" dirty="0" smtClean="0">
                <a:latin typeface="+mn-lt"/>
              </a:rPr>
              <a:t>CEO</a:t>
            </a:r>
            <a:endParaRPr lang="da-DK" dirty="0">
              <a:latin typeface="+mn-lt"/>
            </a:endParaRPr>
          </a:p>
          <a:p>
            <a:r>
              <a:rPr lang="da-DK" dirty="0" smtClean="0">
                <a:latin typeface="+mn-lt"/>
              </a:rPr>
              <a:t>The </a:t>
            </a:r>
            <a:r>
              <a:rPr lang="da-DK" dirty="0" err="1" smtClean="0">
                <a:latin typeface="+mn-lt"/>
              </a:rPr>
              <a:t>Happiness</a:t>
            </a:r>
            <a:r>
              <a:rPr lang="da-DK" dirty="0" smtClean="0">
                <a:latin typeface="+mn-lt"/>
              </a:rPr>
              <a:t> Research </a:t>
            </a:r>
            <a:r>
              <a:rPr lang="da-DK" dirty="0" err="1" smtClean="0">
                <a:latin typeface="+mn-lt"/>
              </a:rPr>
              <a:t>Institute</a:t>
            </a:r>
            <a:endParaRPr dirty="0">
              <a:latin typeface="+mn-lt"/>
            </a:endParaRPr>
          </a:p>
        </p:txBody>
      </p:sp>
      <p:pic>
        <p:nvPicPr>
          <p:cNvPr id="21" name="Engelsk logo med streg.jpg" descr="Engelsk logo med str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9825" y="6100762"/>
            <a:ext cx="1512888" cy="352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>
            <a:graphicFrameLocks/>
          </p:cNvGraphicFramePr>
          <p:nvPr/>
        </p:nvGraphicFramePr>
        <p:xfrm>
          <a:off x="2495600" y="1417638"/>
          <a:ext cx="7344816" cy="46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1800" dirty="0">
                <a:ea typeface="ＭＳ Ｐゴシック" charset="-128"/>
              </a:rPr>
              <a:t>EGYPT BEFORE THE ARAB SPRING </a:t>
            </a:r>
          </a:p>
        </p:txBody>
      </p:sp>
      <p:sp>
        <p:nvSpPr>
          <p:cNvPr id="11" name="Titel 3"/>
          <p:cNvSpPr txBox="1">
            <a:spLocks/>
          </p:cNvSpPr>
          <p:nvPr/>
        </p:nvSpPr>
        <p:spPr bwMode="auto">
          <a:xfrm>
            <a:off x="2463801" y="6083301"/>
            <a:ext cx="4246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a-DK" altLang="da-DK" sz="1000">
                <a:solidFill>
                  <a:schemeClr val="tx2"/>
                </a:solidFill>
                <a:latin typeface="Calibri" charset="0"/>
              </a:rPr>
              <a:t>Source: OECD Guidelines on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Measuring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Subjective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Well-being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, 2013</a:t>
            </a:r>
          </a:p>
        </p:txBody>
      </p:sp>
      <p:pic>
        <p:nvPicPr>
          <p:cNvPr id="5" name="Engelsk logo med streg.jpg" descr="Engelsk logo med str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9825" y="6100762"/>
            <a:ext cx="1512888" cy="352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16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Northwestern20Seoul2C20before201898.jpg" descr="http://i224.photobucket.com/albums/dd124/BOMM/Northwestern20Seoul2C20before2018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738" y="-825466"/>
            <a:ext cx="13295313" cy="7869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eoul-skyline-honeymoon-destinations.jpg" descr="http://www.ourhoneymoondestinations.com/wp-content/uploads/2015/08/seoul-skyline-honeymoon-destination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4300" y="-598791"/>
            <a:ext cx="12493626" cy="7842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324913"/>
            <a:ext cx="10972800" cy="1508127"/>
          </a:xfrm>
        </p:spPr>
        <p:txBody>
          <a:bodyPr/>
          <a:lstStyle/>
          <a:p>
            <a:r>
              <a:rPr lang="da-DK" dirty="0" smtClean="0"/>
              <a:t>HOW CAN WE </a:t>
            </a:r>
            <a:br>
              <a:rPr lang="da-DK" dirty="0" smtClean="0"/>
            </a:br>
            <a:r>
              <a:rPr lang="da-DK" dirty="0" smtClean="0"/>
              <a:t>MEASURE HAPPINESS?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44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01723" cy="7144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4329" y="3110694"/>
            <a:ext cx="7993063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F4B85"/>
                </a:solidFill>
                <a:latin typeface="+mj-lt"/>
              </a:rPr>
              <a:t>HAPPINESS</a:t>
            </a:r>
          </a:p>
          <a:p>
            <a:pPr>
              <a:defRPr/>
            </a:pPr>
            <a:r>
              <a:rPr lang="en-US" dirty="0">
                <a:latin typeface="+mj-lt"/>
              </a:rPr>
              <a:t>A mental or emotional state of well-being which can be defined by among others positive or pleasant emotions ranging from contentment to intense joy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25604" name="Pladsholder til slidenummer 2"/>
          <p:cNvSpPr>
            <a:spLocks noGrp="1"/>
          </p:cNvSpPr>
          <p:nvPr>
            <p:ph type="sldNum" sz="quarter" idx="12"/>
          </p:nvPr>
        </p:nvSpPr>
        <p:spPr>
          <a:xfrm>
            <a:off x="14211057" y="6245226"/>
            <a:ext cx="419345" cy="307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30FD13-277B-F644-93D9-BC3BFA35E9C5}" type="slidenum">
              <a:rPr lang="da-DK" altLang="da-DK" sz="1400">
                <a:ea typeface="MS PGothic" charset="-128"/>
                <a:cs typeface="MS PGothic" charset="-128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a-DK" altLang="da-DK" sz="1400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18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le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9144000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Pladsholder til slidenummer 2"/>
          <p:cNvSpPr>
            <a:spLocks noGrp="1"/>
          </p:cNvSpPr>
          <p:nvPr>
            <p:ph type="sldNum" sz="quarter" idx="12"/>
          </p:nvPr>
        </p:nvSpPr>
        <p:spPr>
          <a:xfrm>
            <a:off x="14211057" y="6245226"/>
            <a:ext cx="419345" cy="307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FC987-5110-5B4A-A279-B64A94E91E7E}" type="slidenum">
              <a:rPr lang="da-DK" altLang="da-DK" sz="1400">
                <a:ea typeface="MS PGothic" charset="-128"/>
                <a:cs typeface="MS PGothic" charset="-128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a-DK" altLang="da-DK" sz="1400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5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2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8" y="836614"/>
            <a:ext cx="3816350" cy="5087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6456363" y="838201"/>
            <a:ext cx="33845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chemeClr val="bg1"/>
                </a:solidFill>
              </a:rPr>
              <a:t>THE ECONOMY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>
                <a:solidFill>
                  <a:schemeClr val="bg1"/>
                </a:solidFill>
              </a:rPr>
              <a:t>A social domain that emphasizes the practices, discourses, and material expressions associated with the production, use, and management of resources.</a:t>
            </a:r>
          </a:p>
        </p:txBody>
      </p:sp>
      <p:sp>
        <p:nvSpPr>
          <p:cNvPr id="27652" name="Pladsholder til slidenummer 2"/>
          <p:cNvSpPr>
            <a:spLocks noGrp="1"/>
          </p:cNvSpPr>
          <p:nvPr>
            <p:ph type="sldNum" sz="quarter" idx="12"/>
          </p:nvPr>
        </p:nvSpPr>
        <p:spPr>
          <a:xfrm>
            <a:off x="14211057" y="6245226"/>
            <a:ext cx="419345" cy="307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6A0A73-FFA4-1845-8EFC-66FEFC5F5B7D}" type="slidenum">
              <a:rPr lang="da-DK" altLang="da-DK" sz="1400">
                <a:ea typeface="MS PGothic" charset="-128"/>
                <a:cs typeface="MS PGothic" charset="-128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a-DK" altLang="da-DK" sz="1400"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1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658" y="1415867"/>
            <a:ext cx="2862262" cy="3887787"/>
          </a:xfrm>
          <a:prstGeom prst="rect">
            <a:avLst/>
          </a:prstGeom>
          <a:noFill/>
          <a:ln>
            <a:noFill/>
          </a:ln>
          <a:effectLst>
            <a:outerShdw blurRad="50800" dist="76201" dir="18900000" algn="b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7157" y="1609541"/>
            <a:ext cx="3743325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i="1" dirty="0"/>
              <a:t>Life evaluation </a:t>
            </a:r>
            <a:r>
              <a:rPr lang="en-US" dirty="0"/>
              <a:t>– a reflective assessment on a person’s life or some specific aspect of it.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i="1" dirty="0"/>
              <a:t>Affect </a:t>
            </a:r>
            <a:r>
              <a:rPr lang="en-US" dirty="0"/>
              <a:t>– a person’s feelings or emotional states, typically measured with reference to a particular point in time.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i="1" dirty="0"/>
              <a:t>Eudaimonia </a:t>
            </a:r>
            <a:r>
              <a:rPr lang="en-US" dirty="0"/>
              <a:t>– a sense of meaning and purpose in life, or good psychological functioning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" name="Engelsk logo med streg.jpg" descr="Engelsk logo med str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9825" y="6100762"/>
            <a:ext cx="1512888" cy="352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23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1078992" y="932688"/>
          <a:ext cx="10204704" cy="506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felt 3"/>
          <p:cNvSpPr txBox="1"/>
          <p:nvPr/>
        </p:nvSpPr>
        <p:spPr>
          <a:xfrm>
            <a:off x="2743200" y="347915"/>
            <a:ext cx="769924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EFFECT OF UNEMPLOYMENT ON HAPPINESS</a:t>
            </a: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928487_794e14b1002b40f68f46d1439c837e49~mv2.png" descr="https://static.wixstatic.com/media/928487_794e14b1002b40f68f46d1439c837e49~mv2.png/v1/fill/w_318,h_58,al_c,usm_0.66_1.00_0.01/928487_794e14b1002b40f68f46d1439c837e49~m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1" y="6261354"/>
            <a:ext cx="149701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felt 6"/>
          <p:cNvSpPr txBox="1"/>
          <p:nvPr/>
        </p:nvSpPr>
        <p:spPr>
          <a:xfrm>
            <a:off x="1014412" y="6229350"/>
            <a:ext cx="208646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+mn-lt"/>
              </a:rPr>
              <a:t>Source: British </a:t>
            </a:r>
            <a:r>
              <a:rPr lang="da-DK" sz="1200" dirty="0" err="1" smtClean="0">
                <a:latin typeface="+mn-lt"/>
              </a:rPr>
              <a:t>Household</a:t>
            </a:r>
            <a:r>
              <a:rPr lang="da-DK" sz="1200" dirty="0" smtClean="0">
                <a:latin typeface="+mn-lt"/>
              </a:rPr>
              <a:t> Panel</a:t>
            </a:r>
            <a:endParaRPr kumimoji="0" lang="da-DK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4939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/>
          </p:nvPr>
        </p:nvGraphicFramePr>
        <p:xfrm>
          <a:off x="1389888" y="749808"/>
          <a:ext cx="9235440" cy="546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2"/>
          <p:cNvSpPr txBox="1"/>
          <p:nvPr/>
        </p:nvSpPr>
        <p:spPr>
          <a:xfrm>
            <a:off x="1014412" y="6229350"/>
            <a:ext cx="208646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200" dirty="0" smtClean="0">
                <a:latin typeface="+mn-lt"/>
              </a:rPr>
              <a:t>Source: British </a:t>
            </a:r>
            <a:r>
              <a:rPr lang="da-DK" sz="1200" dirty="0" err="1" smtClean="0">
                <a:latin typeface="+mn-lt"/>
              </a:rPr>
              <a:t>Household</a:t>
            </a:r>
            <a:r>
              <a:rPr lang="da-DK" sz="1200" dirty="0" smtClean="0">
                <a:latin typeface="+mn-lt"/>
              </a:rPr>
              <a:t> Panel</a:t>
            </a:r>
            <a:endParaRPr kumimoji="0" lang="da-DK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Arial"/>
            </a:endParaRPr>
          </a:p>
        </p:txBody>
      </p:sp>
      <p:pic>
        <p:nvPicPr>
          <p:cNvPr id="4" name="928487_794e14b1002b40f68f46d1439c837e49~mv2.png" descr="https://static.wixstatic.com/media/928487_794e14b1002b40f68f46d1439c837e49~mv2.png/v1/fill/w_318,h_58,al_c,usm_0.66_1.00_0.01/928487_794e14b1002b40f68f46d1439c837e49~m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1" y="6261354"/>
            <a:ext cx="149701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felt 6"/>
          <p:cNvSpPr txBox="1"/>
          <p:nvPr/>
        </p:nvSpPr>
        <p:spPr>
          <a:xfrm>
            <a:off x="2743200" y="347915"/>
            <a:ext cx="769924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EFFECT OF MARRIAGE</a:t>
            </a:r>
            <a:r>
              <a:rPr kumimoji="0" lang="da-DK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da-DK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ON HAPPINESS</a:t>
            </a: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3402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i.huffpost.com/gen/1039553/images/o-HAPPINESS-HEALTH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538" y="-1611313"/>
            <a:ext cx="15062201" cy="1004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324913"/>
            <a:ext cx="10972800" cy="1508127"/>
          </a:xfrm>
        </p:spPr>
        <p:txBody>
          <a:bodyPr/>
          <a:lstStyle/>
          <a:p>
            <a:r>
              <a:rPr lang="da-DK" dirty="0" smtClean="0"/>
              <a:t>MEASURE WHAT MATTERS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44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324913"/>
            <a:ext cx="10972800" cy="1508127"/>
          </a:xfrm>
        </p:spPr>
        <p:txBody>
          <a:bodyPr/>
          <a:lstStyle/>
          <a:p>
            <a:r>
              <a:rPr lang="da-DK" dirty="0" smtClean="0"/>
              <a:t>WHY ARE </a:t>
            </a:r>
            <a:br>
              <a:rPr lang="da-DK" dirty="0" smtClean="0"/>
            </a:br>
            <a:r>
              <a:rPr lang="da-DK" dirty="0" smtClean="0"/>
              <a:t>THE NORDIC COUNTRIES </a:t>
            </a:r>
            <a:br>
              <a:rPr lang="da-DK" dirty="0" smtClean="0"/>
            </a:br>
            <a:r>
              <a:rPr lang="da-DK" dirty="0" smtClean="0"/>
              <a:t>DOING WELL IN </a:t>
            </a:r>
            <a:br>
              <a:rPr lang="da-DK" dirty="0" smtClean="0"/>
            </a:br>
            <a:r>
              <a:rPr lang="da-DK" dirty="0" smtClean="0"/>
              <a:t>HAPPINESS RANKINGS?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337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4389438" y="2311401"/>
            <a:ext cx="1592262" cy="2492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WORLD HAPPINESS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REPORT 2015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da-DK" altLang="da-DK" sz="1200" b="1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SWITZERLAND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ICELAND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DENMARK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NORWAY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CANADA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FINLAND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NETHERLANDS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SWEDEN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NEW ZEALAND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AUSTRALIA</a:t>
            </a:r>
          </a:p>
        </p:txBody>
      </p:sp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2603500" y="2311401"/>
            <a:ext cx="1582738" cy="2492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>
                <a:latin typeface="Calibri" charset="0"/>
              </a:rPr>
              <a:t>WORLD HAPPINESS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>
                <a:latin typeface="Calibri" charset="0"/>
              </a:rPr>
              <a:t>REPORT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2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DENMARK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NORWAY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SWITZERLAND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NETHERLANDS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SWEDEN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CANADA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FINLAND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AUSTRIA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ICELAND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AUSTRALIA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835026" y="2300289"/>
            <a:ext cx="1592263" cy="2492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>
                <a:latin typeface="Calibri" charset="0"/>
              </a:rPr>
              <a:t>WORLD HAPPINESS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>
                <a:latin typeface="Calibri" charset="0"/>
              </a:rPr>
              <a:t>REPORT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200" dirty="0">
              <a:solidFill>
                <a:srgbClr val="68A3AF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DENMARK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da-DK" sz="1200" b="1" dirty="0">
                <a:solidFill>
                  <a:srgbClr val="68A3AF"/>
                </a:solidFill>
                <a:latin typeface="Calibri" charset="0"/>
              </a:rPr>
              <a:t>FINLAND</a:t>
            </a:r>
            <a:endParaRPr lang="da-DK" altLang="da-DK" sz="1200" b="1" dirty="0">
              <a:solidFill>
                <a:srgbClr val="68A3AF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NORWAY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da-DK" sz="1200" dirty="0">
                <a:latin typeface="Calibri" charset="0"/>
              </a:rPr>
              <a:t>NETHERLANDS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da-DK" sz="1200" dirty="0">
                <a:latin typeface="Calibri" charset="0"/>
              </a:rPr>
              <a:t>CANADA</a:t>
            </a:r>
            <a:endParaRPr lang="da-DK" altLang="da-DK" sz="12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SWITZERLAND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 dirty="0">
                <a:solidFill>
                  <a:srgbClr val="68A3AF"/>
                </a:solidFill>
                <a:latin typeface="Calibri" charset="0"/>
              </a:rPr>
              <a:t>SWEDEN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NEW ZEALAND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dirty="0">
                <a:latin typeface="Calibri" charset="0"/>
              </a:rPr>
              <a:t>AUSTRALIA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da-DK" sz="1200" dirty="0">
                <a:latin typeface="Calibri" charset="0"/>
              </a:rPr>
              <a:t>IRELAND</a:t>
            </a:r>
            <a:endParaRPr lang="da-DK" altLang="da-DK" sz="1200" dirty="0">
              <a:latin typeface="Calibri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6186489" y="2311401"/>
            <a:ext cx="1584325" cy="2492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WORLD HAPPINESS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REPORT 2016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200">
              <a:solidFill>
                <a:srgbClr val="E91936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DENMARK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SWITZERLAND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ICELAND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NORWAY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FINLAND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CANADA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NETHERLANDS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da-DK" sz="1200">
                <a:latin typeface="Calibri" charset="0"/>
              </a:rPr>
              <a:t>NEW ZEALAND</a:t>
            </a:r>
            <a:endParaRPr lang="da-DK" altLang="da-DK" sz="120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AUSTRALIA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SWEDEN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7948614" y="2311401"/>
            <a:ext cx="1584325" cy="24923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WORLD HAPPINESS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>
                <a:latin typeface="Calibri" charset="0"/>
              </a:rPr>
              <a:t>REPORT 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1200">
              <a:solidFill>
                <a:srgbClr val="E91936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NORWAY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DENMARK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ICELAND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SWITZERLAND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FINLAND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NETHERLANDS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CANADA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NEW ZEALAND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>
                <a:latin typeface="Calibri" charset="0"/>
              </a:rPr>
              <a:t>AUSTRALIA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a-DK" altLang="da-DK" sz="1200" b="1">
                <a:solidFill>
                  <a:srgbClr val="68A3AF"/>
                </a:solidFill>
                <a:latin typeface="Calibri" charset="0"/>
              </a:rPr>
              <a:t>SWEDEN</a:t>
            </a:r>
          </a:p>
        </p:txBody>
      </p:sp>
      <p:sp>
        <p:nvSpPr>
          <p:cNvPr id="36870" name="Pladsholder til indhold 2"/>
          <p:cNvSpPr>
            <a:spLocks noGrp="1"/>
          </p:cNvSpPr>
          <p:nvPr>
            <p:ph idx="1"/>
          </p:nvPr>
        </p:nvSpPr>
        <p:spPr>
          <a:xfrm>
            <a:off x="811215" y="920751"/>
            <a:ext cx="5472113" cy="1922463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da-DK" b="1" dirty="0" smtClean="0">
              <a:latin typeface="+mj-lt"/>
              <a:ea typeface="ＭＳ Ｐゴシック" charset="-128"/>
            </a:endParaRPr>
          </a:p>
          <a:p>
            <a:pPr marL="0" indent="0">
              <a:buNone/>
              <a:defRPr/>
            </a:pPr>
            <a:r>
              <a:rPr lang="en-US" altLang="da-DK" sz="1800" b="1" dirty="0">
                <a:latin typeface="+mj-lt"/>
                <a:ea typeface="ＭＳ Ｐゴシック" charset="-128"/>
              </a:rPr>
              <a:t>THE </a:t>
            </a:r>
            <a:r>
              <a:rPr lang="en-US" altLang="da-DK" sz="1800" b="1" dirty="0">
                <a:solidFill>
                  <a:srgbClr val="68A3AF"/>
                </a:solidFill>
                <a:latin typeface="+mj-lt"/>
                <a:ea typeface="ＭＳ Ｐゴシック" charset="-128"/>
              </a:rPr>
              <a:t>NORDIC </a:t>
            </a:r>
            <a:r>
              <a:rPr lang="en-US" altLang="da-DK" sz="1800" b="1" dirty="0">
                <a:latin typeface="+mj-lt"/>
                <a:ea typeface="ＭＳ Ｐゴシック" charset="-128"/>
              </a:rPr>
              <a:t>COUNTRIES </a:t>
            </a:r>
          </a:p>
        </p:txBody>
      </p:sp>
      <p:pic>
        <p:nvPicPr>
          <p:cNvPr id="40967" name="Picture 6" descr="https://static.wixstatic.com/media/928487_794e14b1002b40f68f46d1439c837e49~mv2.png/v1/fill/w_318,h_58,al_c,usm_0.66_1.00_0.01/928487_794e14b1002b40f68f46d1439c837e49~mv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851" y="6284913"/>
            <a:ext cx="14970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05"/>
          <p:cNvSpPr/>
          <p:nvPr/>
        </p:nvSpPr>
        <p:spPr>
          <a:xfrm>
            <a:off x="9710739" y="2311402"/>
            <a:ext cx="1584326" cy="2677656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defRPr sz="1200" b="1"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/>
              <a:t>WORLD HAPPINESS </a:t>
            </a:r>
          </a:p>
          <a:p>
            <a:pPr marL="342900" indent="-342900">
              <a:defRPr sz="1200" b="1"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/>
              <a:t>REPORT </a:t>
            </a:r>
            <a:r>
              <a:rPr sz="1200" dirty="0" smtClean="0"/>
              <a:t>201</a:t>
            </a:r>
            <a:r>
              <a:rPr lang="da-DK" sz="1200" dirty="0" smtClean="0"/>
              <a:t>8</a:t>
            </a:r>
            <a:endParaRPr sz="1200" dirty="0"/>
          </a:p>
          <a:p>
            <a:pPr marL="342900" indent="-342900">
              <a:defRPr sz="1200">
                <a:solidFill>
                  <a:srgbClr val="E91936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 marL="342900" indent="-342900">
              <a:buSzPct val="100000"/>
              <a:buFontTx/>
              <a:buAutoNum type="arabicPeriod"/>
              <a:defRPr sz="1200" b="1">
                <a:solidFill>
                  <a:srgbClr val="68A3A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b="1" dirty="0" smtClean="0">
                <a:solidFill>
                  <a:srgbClr val="68A3AF"/>
                </a:solidFill>
                <a:sym typeface="Calibri"/>
              </a:rPr>
              <a:t>FINLAND</a:t>
            </a:r>
            <a:endParaRPr lang="da-DK" sz="1200" dirty="0" smtClean="0"/>
          </a:p>
          <a:p>
            <a:pPr marL="342900" indent="-342900">
              <a:buSzPct val="100000"/>
              <a:buAutoNum type="arabicPeriod"/>
              <a:defRPr sz="1200" b="1">
                <a:solidFill>
                  <a:srgbClr val="68A3A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smtClean="0"/>
              <a:t>NOR</a:t>
            </a:r>
            <a:r>
              <a:rPr lang="da-DK" sz="1200" dirty="0" smtClean="0"/>
              <a:t>WAY</a:t>
            </a:r>
            <a:endParaRPr sz="1200" dirty="0"/>
          </a:p>
          <a:p>
            <a:pPr marL="342900" indent="-342900">
              <a:buSzPct val="100000"/>
              <a:buAutoNum type="arabicPeriod"/>
              <a:defRPr sz="1200" b="1">
                <a:solidFill>
                  <a:srgbClr val="68A3A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smtClean="0"/>
              <a:t>D</a:t>
            </a:r>
            <a:r>
              <a:rPr lang="da-DK" sz="1200" dirty="0" smtClean="0"/>
              <a:t>E</a:t>
            </a:r>
            <a:r>
              <a:rPr sz="1200" dirty="0" smtClean="0"/>
              <a:t>NMARK</a:t>
            </a:r>
            <a:endParaRPr sz="1200" dirty="0"/>
          </a:p>
          <a:p>
            <a:pPr marL="342900" indent="-342900">
              <a:buSzPct val="100000"/>
              <a:buAutoNum type="arabicPeriod"/>
              <a:defRPr sz="1200" b="1">
                <a:solidFill>
                  <a:srgbClr val="68A3A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smtClean="0"/>
              <a:t>I</a:t>
            </a:r>
            <a:r>
              <a:rPr lang="da-DK" sz="1200" dirty="0" smtClean="0"/>
              <a:t>CEL</a:t>
            </a:r>
            <a:r>
              <a:rPr sz="1200" dirty="0" smtClean="0"/>
              <a:t>AND</a:t>
            </a:r>
            <a:endParaRPr sz="1200" dirty="0"/>
          </a:p>
          <a:p>
            <a:pPr marL="342900" indent="-342900">
              <a:buSzPct val="100000"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sz="1200" dirty="0" smtClean="0"/>
              <a:t>S</a:t>
            </a:r>
            <a:r>
              <a:rPr lang="da-DK" sz="1200" dirty="0" smtClean="0"/>
              <a:t>WITZERLAND</a:t>
            </a:r>
            <a:endParaRPr sz="1200" dirty="0"/>
          </a:p>
          <a:p>
            <a:pPr marL="342900" indent="-342900">
              <a:buSzPct val="100000"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dirty="0" smtClean="0"/>
              <a:t>NETHERLANDS</a:t>
            </a:r>
          </a:p>
          <a:p>
            <a:pPr marL="342900" indent="-342900">
              <a:buSzPct val="100000"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dirty="0">
                <a:sym typeface="Calibri"/>
              </a:rPr>
              <a:t>CANADA</a:t>
            </a:r>
          </a:p>
          <a:p>
            <a:pPr marL="342900" indent="-342900">
              <a:buSzPct val="100000"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dirty="0">
                <a:sym typeface="Calibri"/>
              </a:rPr>
              <a:t>NEW </a:t>
            </a:r>
            <a:r>
              <a:rPr lang="da-DK" sz="1200" dirty="0" smtClean="0">
                <a:sym typeface="Calibri"/>
              </a:rPr>
              <a:t>ZEALAND</a:t>
            </a:r>
            <a:endParaRPr sz="1200" dirty="0"/>
          </a:p>
          <a:p>
            <a:pPr marL="342900" indent="-342900">
              <a:buSzPct val="100000"/>
              <a:buFontTx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b="1" dirty="0" smtClean="0">
                <a:solidFill>
                  <a:srgbClr val="68A3AF"/>
                </a:solidFill>
                <a:sym typeface="Calibri"/>
              </a:rPr>
              <a:t>SWEDEN</a:t>
            </a:r>
          </a:p>
          <a:p>
            <a:pPr marL="342900" indent="-342900">
              <a:buSzPct val="100000"/>
              <a:buFontTx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r>
              <a:rPr lang="da-DK" sz="1200" dirty="0" smtClean="0">
                <a:sym typeface="Calibri"/>
              </a:rPr>
              <a:t>AUSTRALIA</a:t>
            </a:r>
            <a:endParaRPr lang="da-DK" sz="1200" dirty="0">
              <a:sym typeface="Calibri"/>
            </a:endParaRPr>
          </a:p>
          <a:p>
            <a:pPr marL="342900" indent="-342900">
              <a:buSzPct val="100000"/>
              <a:buAutoNum type="arabicPeriod"/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 lang="da-DK" sz="1200" dirty="0" smtClean="0"/>
          </a:p>
        </p:txBody>
      </p:sp>
    </p:spTree>
    <p:extLst>
      <p:ext uri="{BB962C8B-B14F-4D97-AF65-F5344CB8AC3E}">
        <p14:creationId xmlns:p14="http://schemas.microsoft.com/office/powerpoint/2010/main" val="7509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30171"/>
            <a:ext cx="12192000" cy="8102600"/>
          </a:xfrm>
        </p:spPr>
      </p:pic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1200151" y="5121275"/>
            <a:ext cx="3311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75% </a:t>
            </a:r>
            <a:r>
              <a:rPr lang="en-US" altLang="da-DK" sz="1800"/>
              <a:t>OF THE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/>
              <a:t>DIFFERENCES IN HAPPINESS  </a:t>
            </a:r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7608889" y="5121275"/>
            <a:ext cx="23193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1800"/>
              <a:t>CAN BE EXPLAINED 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6</a:t>
            </a:r>
            <a:r>
              <a:rPr lang="en-US" altLang="da-DK" sz="1800">
                <a:solidFill>
                  <a:srgbClr val="68A3AF"/>
                </a:solidFill>
              </a:rPr>
              <a:t> </a:t>
            </a:r>
            <a:r>
              <a:rPr lang="en-US" altLang="da-DK" sz="1800"/>
              <a:t>FACTORS</a:t>
            </a:r>
          </a:p>
        </p:txBody>
      </p:sp>
      <p:pic>
        <p:nvPicPr>
          <p:cNvPr id="5" name="928487_794e14b1002b40f68f46d1439c837e49~mv2.png" descr="https://static.wixstatic.com/media/928487_794e14b1002b40f68f46d1439c837e49~mv2.png/v1/fill/w_318,h_58,al_c,usm_0.66_1.00_0.01/928487_794e14b1002b40f68f46d1439c837e49~m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1" y="6261354"/>
            <a:ext cx="1497013" cy="273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32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6"/>
          <p:cNvSpPr txBox="1">
            <a:spLocks noChangeArrowheads="1"/>
          </p:cNvSpPr>
          <p:nvPr/>
        </p:nvSpPr>
        <p:spPr bwMode="auto">
          <a:xfrm>
            <a:off x="7608889" y="5121275"/>
            <a:ext cx="2319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da-DK" sz="1800"/>
          </a:p>
        </p:txBody>
      </p:sp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2640013" y="4335464"/>
            <a:ext cx="2233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SOCIAL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HEALTH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MONEY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FREEDOM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TRUST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KINDNESS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da-DK" sz="180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/>
              <a:t>  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30171"/>
            <a:ext cx="12192000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749427" y="4164204"/>
            <a:ext cx="22336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da-DK" sz="1800" b="1" dirty="0">
                <a:solidFill>
                  <a:srgbClr val="68A3AF"/>
                </a:solidFill>
              </a:rPr>
              <a:t>GDP PER </a:t>
            </a:r>
            <a:r>
              <a:rPr lang="en-US" altLang="da-DK" sz="1800" b="1" dirty="0" smtClean="0">
                <a:solidFill>
                  <a:srgbClr val="68A3AF"/>
                </a:solidFill>
              </a:rPr>
              <a:t>CAPITA</a:t>
            </a:r>
          </a:p>
          <a:p>
            <a:pPr>
              <a:spcBef>
                <a:spcPct val="0"/>
              </a:spcBef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HEALTH</a:t>
            </a:r>
          </a:p>
          <a:p>
            <a:pPr>
              <a:spcBef>
                <a:spcPct val="0"/>
              </a:spcBef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TRUST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SOCIAL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FREEDOM</a:t>
            </a:r>
            <a:endParaRPr lang="en-US" altLang="da-DK" sz="1800" b="1" dirty="0">
              <a:solidFill>
                <a:srgbClr val="68A3A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GENEROSITY</a:t>
            </a:r>
            <a:endParaRPr lang="en-US" altLang="da-DK" sz="1800" b="1" dirty="0">
              <a:solidFill>
                <a:srgbClr val="68A3AF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a-DK" sz="1800" dirty="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 dirty="0"/>
              <a:t>  </a:t>
            </a:r>
          </a:p>
        </p:txBody>
      </p:sp>
      <p:pic>
        <p:nvPicPr>
          <p:cNvPr id="6" name="928487_794e14b1002b40f68f46d1439c837e49~mv2.png" descr="https://static.wixstatic.com/media/928487_794e14b1002b40f68f46d1439c837e49~mv2.png/v1/fill/w_318,h_58,al_c,usm_0.66_1.00_0.01/928487_794e14b1002b40f68f46d1439c837e49~m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1" y="6261354"/>
            <a:ext cx="1497013" cy="273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1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52" y="0"/>
            <a:ext cx="10665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63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625" y="-18288"/>
            <a:ext cx="5900990" cy="89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564" y="-241789"/>
            <a:ext cx="5640389" cy="70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088" y="-1084556"/>
            <a:ext cx="4002533" cy="794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76"/>
          <a:stretch>
            <a:fillRect/>
          </a:stretch>
        </p:blipFill>
        <p:spPr bwMode="auto">
          <a:xfrm>
            <a:off x="841248" y="1309688"/>
            <a:ext cx="1054959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2019302" y="507206"/>
            <a:ext cx="7993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a-DK" sz="1800" b="1" dirty="0" smtClean="0"/>
              <a:t>HEALTH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da-DK" sz="1800" b="1" dirty="0" smtClean="0"/>
              <a:t>SHARE </a:t>
            </a:r>
            <a:r>
              <a:rPr lang="en-US" altLang="da-DK" sz="1800" b="1" dirty="0"/>
              <a:t>WHO EXERCISE MORE THAN FIVE HOURS PER WEEK</a:t>
            </a:r>
            <a:endParaRPr lang="da-DK" altLang="da-DK" sz="1800" dirty="0"/>
          </a:p>
        </p:txBody>
      </p:sp>
      <p:pic>
        <p:nvPicPr>
          <p:cNvPr id="51203" name="Picture 6" descr="https://static.wixstatic.com/media/928487_794e14b1002b40f68f46d1439c837e49~mv2.png/v1/fill/w_318,h_58,al_c,usm_0.66_1.00_0.01/928487_794e14b1002b40f68f46d1439c837e49~mv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567" y="6102161"/>
            <a:ext cx="14970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itel 1"/>
          <p:cNvSpPr>
            <a:spLocks noGrp="1"/>
          </p:cNvSpPr>
          <p:nvPr>
            <p:ph type="title"/>
          </p:nvPr>
        </p:nvSpPr>
        <p:spPr>
          <a:xfrm>
            <a:off x="841248" y="6135784"/>
            <a:ext cx="4895850" cy="350838"/>
          </a:xfrm>
        </p:spPr>
        <p:txBody>
          <a:bodyPr/>
          <a:lstStyle/>
          <a:p>
            <a:pPr algn="l"/>
            <a:r>
              <a:rPr lang="en-US" altLang="da-DK" sz="1200">
                <a:latin typeface="Calibri" charset="0"/>
                <a:ea typeface="ＭＳ Ｐゴシック" charset="-128"/>
              </a:rPr>
              <a:t>Source: European Social Survey</a:t>
            </a:r>
            <a:endParaRPr lang="da-DK" altLang="da-DK" sz="1200" dirty="0"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2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da-DK">
              <a:ea typeface="ＭＳ Ｐゴシック" charset="-128"/>
            </a:endParaRPr>
          </a:p>
        </p:txBody>
      </p:sp>
      <p:pic>
        <p:nvPicPr>
          <p:cNvPr id="52227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016" y="-1170042"/>
            <a:ext cx="12320016" cy="819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Content Placeholder 2"/>
          <p:cNvSpPr>
            <a:spLocks noGrp="1"/>
          </p:cNvSpPr>
          <p:nvPr>
            <p:ph idx="1"/>
          </p:nvPr>
        </p:nvSpPr>
        <p:spPr>
          <a:xfrm>
            <a:off x="6242304" y="18288"/>
            <a:ext cx="3970337" cy="6858000"/>
          </a:xfrm>
          <a:solidFill>
            <a:schemeClr val="bg2">
              <a:alpha val="85097"/>
            </a:schemeClr>
          </a:solidFill>
        </p:spPr>
        <p:txBody>
          <a:bodyPr/>
          <a:lstStyle/>
          <a:p>
            <a:endParaRPr lang="en-GB" altLang="da-DK" sz="1800" dirty="0">
              <a:solidFill>
                <a:srgbClr val="FFC000"/>
              </a:solidFill>
              <a:ea typeface="ＭＳ Ｐゴシック" charset="-128"/>
            </a:endParaRPr>
          </a:p>
          <a:p>
            <a:endParaRPr lang="en-GB" altLang="da-DK" sz="1800" dirty="0">
              <a:solidFill>
                <a:srgbClr val="FFC000"/>
              </a:solidFill>
              <a:ea typeface="ＭＳ Ｐゴシック" charset="-128"/>
            </a:endParaRPr>
          </a:p>
          <a:p>
            <a:endParaRPr lang="en-GB" altLang="da-DK" sz="1800" dirty="0">
              <a:solidFill>
                <a:srgbClr val="FFC000"/>
              </a:solidFill>
              <a:ea typeface="ＭＳ Ｐゴシック" charset="-128"/>
            </a:endParaRPr>
          </a:p>
          <a:p>
            <a:r>
              <a:rPr lang="en-GB" altLang="da-DK" sz="1800" dirty="0" smtClean="0">
                <a:solidFill>
                  <a:schemeClr val="bg1"/>
                </a:solidFill>
                <a:ea typeface="ＭＳ Ｐゴシック" charset="-128"/>
              </a:rPr>
              <a:t>9 out </a:t>
            </a:r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of </a:t>
            </a:r>
            <a:r>
              <a:rPr lang="en-GB" altLang="da-DK" sz="1800" dirty="0" smtClean="0">
                <a:solidFill>
                  <a:schemeClr val="bg1"/>
                </a:solidFill>
                <a:ea typeface="ＭＳ Ｐゴシック" charset="-128"/>
              </a:rPr>
              <a:t>10 Danes </a:t>
            </a:r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own a bicycle</a:t>
            </a:r>
          </a:p>
          <a:p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75 per cent of cyclists bike all year round </a:t>
            </a:r>
            <a:endParaRPr lang="en-US" altLang="da-DK" sz="1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There are five times as many bikes as cars in Copenhagen</a:t>
            </a:r>
            <a:endParaRPr lang="en-US" altLang="da-DK" sz="1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63 per cent of all members of </a:t>
            </a:r>
            <a:b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the Danish Parliament bike to work daily</a:t>
            </a:r>
            <a:endParaRPr lang="en-US" altLang="da-DK" sz="1800" dirty="0">
              <a:solidFill>
                <a:schemeClr val="bg1"/>
              </a:solidFill>
              <a:ea typeface="ＭＳ Ｐゴシック" charset="-128"/>
            </a:endParaRPr>
          </a:p>
          <a:p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58 per cent of children cycle to school in Copenhagen </a:t>
            </a:r>
          </a:p>
          <a:p>
            <a:r>
              <a:rPr lang="en-GB" altLang="da-DK" sz="1800" dirty="0">
                <a:solidFill>
                  <a:schemeClr val="bg1"/>
                </a:solidFill>
                <a:ea typeface="ＭＳ Ｐゴシック" charset="-128"/>
              </a:rPr>
              <a:t>17 per cent of all families with kids have a cargo </a:t>
            </a:r>
            <a:r>
              <a:rPr lang="en-GB" altLang="da-DK" sz="1800" dirty="0" smtClean="0">
                <a:solidFill>
                  <a:schemeClr val="bg1"/>
                </a:solidFill>
                <a:ea typeface="ＭＳ Ｐゴシック" charset="-128"/>
              </a:rPr>
              <a:t>bike </a:t>
            </a:r>
            <a:endParaRPr lang="en-US" altLang="da-DK" sz="180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6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240831"/>
              </p:ext>
            </p:extLst>
          </p:nvPr>
        </p:nvGraphicFramePr>
        <p:xfrm>
          <a:off x="999460" y="1275907"/>
          <a:ext cx="9973340" cy="4982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Diagram" r:id="rId3" imgW="8100914" imgH="5047071" progId="Excel.Chart.8">
                  <p:embed/>
                </p:oleObj>
              </mc:Choice>
              <mc:Fallback>
                <p:oleObj name="Diagram" r:id="rId3" imgW="8100914" imgH="50470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460" y="1275907"/>
                        <a:ext cx="9973340" cy="4982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2" name="Rektangel 6"/>
          <p:cNvSpPr>
            <a:spLocks noChangeArrowheads="1"/>
          </p:cNvSpPr>
          <p:nvPr/>
        </p:nvSpPr>
        <p:spPr bwMode="auto">
          <a:xfrm>
            <a:off x="1255676" y="6226609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a-DK" sz="1000"/>
              <a:t>Source: OECD Society at a glance – social indicators, 2011</a:t>
            </a:r>
            <a:endParaRPr lang="da-DK" altLang="da-DK" sz="1000"/>
          </a:p>
        </p:txBody>
      </p:sp>
      <p:sp>
        <p:nvSpPr>
          <p:cNvPr id="81923" name="Tekstfelt 7"/>
          <p:cNvSpPr txBox="1">
            <a:spLocks noChangeArrowheads="1"/>
          </p:cNvSpPr>
          <p:nvPr/>
        </p:nvSpPr>
        <p:spPr bwMode="auto">
          <a:xfrm flipH="1">
            <a:off x="2063750" y="519114"/>
            <a:ext cx="828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da-DK" sz="1800" b="1"/>
              <a:t>PERCENTAGE OF PEOPLE EXPRESSING A HIGH LEVEL OF TRUST</a:t>
            </a:r>
          </a:p>
        </p:txBody>
      </p:sp>
      <p:pic>
        <p:nvPicPr>
          <p:cNvPr id="81924" name="Picture 6" descr="https://static.wixstatic.com/media/928487_794e14b1002b40f68f46d1439c837e49~mv2.png/v1/fill/w_318,h_58,al_c,usm_0.66_1.00_0.01/928487_794e14b1002b40f68f46d1439c837e49~mv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205" y="6259274"/>
            <a:ext cx="14970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6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8856" y="-797249"/>
            <a:ext cx="13067933" cy="7655249"/>
          </a:xfrm>
        </p:spPr>
      </p:pic>
    </p:spTree>
    <p:extLst>
      <p:ext uri="{BB962C8B-B14F-4D97-AF65-F5344CB8AC3E}">
        <p14:creationId xmlns:p14="http://schemas.microsoft.com/office/powerpoint/2010/main" val="19947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" t="-21080"/>
          <a:stretch>
            <a:fillRect/>
          </a:stretch>
        </p:blipFill>
        <p:spPr bwMode="auto">
          <a:xfrm>
            <a:off x="1" y="-1674465"/>
            <a:ext cx="12525152" cy="880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6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z="1600">
              <a:ea typeface="ＭＳ Ｐゴシック" charset="-128"/>
            </a:endParaRPr>
          </a:p>
        </p:txBody>
      </p:sp>
      <p:pic>
        <p:nvPicPr>
          <p:cNvPr id="880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0" y="-1055795"/>
            <a:ext cx="12191999" cy="8446366"/>
          </a:xfrm>
        </p:spPr>
      </p:pic>
    </p:spTree>
    <p:extLst>
      <p:ext uri="{BB962C8B-B14F-4D97-AF65-F5344CB8AC3E}">
        <p14:creationId xmlns:p14="http://schemas.microsoft.com/office/powerpoint/2010/main" val="1825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z="1600">
              <a:ea typeface="ＭＳ Ｐゴシック" charset="-128"/>
            </a:endParaRPr>
          </a:p>
        </p:txBody>
      </p:sp>
      <p:pic>
        <p:nvPicPr>
          <p:cNvPr id="88066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0" y="-1055795"/>
            <a:ext cx="12191999" cy="8446366"/>
          </a:xfrm>
        </p:spPr>
      </p:pic>
      <p:sp>
        <p:nvSpPr>
          <p:cNvPr id="4" name="Pladsholder til indhold 2"/>
          <p:cNvSpPr txBox="1">
            <a:spLocks/>
          </p:cNvSpPr>
          <p:nvPr/>
        </p:nvSpPr>
        <p:spPr bwMode="auto">
          <a:xfrm>
            <a:off x="7992317" y="485090"/>
            <a:ext cx="26826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GB" sz="2000" b="1" dirty="0"/>
              <a:t>Helsinki 92% </a:t>
            </a:r>
            <a:br>
              <a:rPr lang="en-GB" sz="2000" b="1" dirty="0"/>
            </a:br>
            <a:r>
              <a:rPr lang="en-GB" sz="2000" b="1" dirty="0"/>
              <a:t>Mumbai 75% </a:t>
            </a:r>
            <a:br>
              <a:rPr lang="en-GB" sz="2000" b="1" dirty="0"/>
            </a:br>
            <a:r>
              <a:rPr lang="en-GB" sz="2000" b="1" dirty="0"/>
              <a:t>Budapest 67% </a:t>
            </a:r>
            <a:br>
              <a:rPr lang="en-GB" sz="2000" b="1" dirty="0"/>
            </a:br>
            <a:r>
              <a:rPr lang="en-GB" sz="2000" b="1" dirty="0"/>
              <a:t>New York 67% </a:t>
            </a:r>
            <a:br>
              <a:rPr lang="en-GB" sz="2000" b="1" dirty="0"/>
            </a:br>
            <a:r>
              <a:rPr lang="en-GB" sz="2000" b="1" dirty="0"/>
              <a:t>Moscow 58%</a:t>
            </a:r>
            <a:br>
              <a:rPr lang="en-GB" sz="2000" b="1" dirty="0"/>
            </a:br>
            <a:r>
              <a:rPr lang="en-GB" sz="2000" b="1" dirty="0"/>
              <a:t>Amsterdam 58%</a:t>
            </a:r>
            <a:br>
              <a:rPr lang="en-GB" sz="2000" b="1" dirty="0"/>
            </a:br>
            <a:r>
              <a:rPr lang="en-GB" sz="2000" b="1" dirty="0"/>
              <a:t>Berlin 50%</a:t>
            </a:r>
            <a:br>
              <a:rPr lang="en-GB" sz="2000" b="1" dirty="0"/>
            </a:br>
            <a:r>
              <a:rPr lang="en-GB" sz="2000" b="1" dirty="0"/>
              <a:t>Ljubljana 50%</a:t>
            </a:r>
            <a:br>
              <a:rPr lang="en-GB" sz="2000" b="1" dirty="0"/>
            </a:br>
            <a:r>
              <a:rPr lang="en-GB" sz="2000" b="1" dirty="0"/>
              <a:t>London 42%</a:t>
            </a:r>
            <a:br>
              <a:rPr lang="en-GB" sz="2000" b="1" dirty="0"/>
            </a:br>
            <a:r>
              <a:rPr lang="en-GB" sz="2000" b="1" dirty="0"/>
              <a:t>Warsaw 42%</a:t>
            </a:r>
            <a:br>
              <a:rPr lang="en-GB" sz="2000" b="1" dirty="0"/>
            </a:br>
            <a:r>
              <a:rPr lang="en-GB" sz="2000" b="1" dirty="0"/>
              <a:t>Bucharest 33%</a:t>
            </a:r>
            <a:br>
              <a:rPr lang="en-GB" sz="2000" b="1" dirty="0"/>
            </a:br>
            <a:r>
              <a:rPr lang="en-GB" sz="2000" b="1" dirty="0"/>
              <a:t>Rio de Janeiro 33% </a:t>
            </a:r>
            <a:br>
              <a:rPr lang="en-GB" sz="2000" b="1" dirty="0"/>
            </a:br>
            <a:r>
              <a:rPr lang="en-GB" sz="2000" b="1" dirty="0"/>
              <a:t>Zurich 33% </a:t>
            </a:r>
            <a:br>
              <a:rPr lang="en-GB" sz="2000" b="1" dirty="0"/>
            </a:br>
            <a:r>
              <a:rPr lang="en-GB" sz="2000" b="1" dirty="0"/>
              <a:t>Prague 25%</a:t>
            </a:r>
            <a:br>
              <a:rPr lang="en-GB" sz="2000" b="1" dirty="0"/>
            </a:br>
            <a:r>
              <a:rPr lang="en-GB" sz="2000" b="1" dirty="0"/>
              <a:t>Madrid 17%</a:t>
            </a:r>
            <a:br>
              <a:rPr lang="en-GB" sz="2000" b="1" dirty="0"/>
            </a:br>
            <a:r>
              <a:rPr lang="en-GB" sz="2000" b="1" dirty="0"/>
              <a:t>Lisbon</a:t>
            </a:r>
            <a:r>
              <a:rPr lang="da-DK" sz="2000" b="1" dirty="0"/>
              <a:t> 8%</a:t>
            </a:r>
          </a:p>
          <a:p>
            <a:pPr>
              <a:defRPr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7535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6"/>
          <p:cNvSpPr txBox="1">
            <a:spLocks noChangeArrowheads="1"/>
          </p:cNvSpPr>
          <p:nvPr/>
        </p:nvSpPr>
        <p:spPr bwMode="auto">
          <a:xfrm>
            <a:off x="7608889" y="5121275"/>
            <a:ext cx="2319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da-DK" sz="1800"/>
          </a:p>
        </p:txBody>
      </p:sp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2640013" y="4335464"/>
            <a:ext cx="2233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SOCIAL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HEALTH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MONEY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FREEDOM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TRUST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>
                <a:solidFill>
                  <a:srgbClr val="68A3AF"/>
                </a:solidFill>
              </a:rPr>
              <a:t>KINDNESS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da-DK" sz="180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/>
              <a:t>  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30171"/>
            <a:ext cx="12192000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749427" y="4164204"/>
            <a:ext cx="22336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da-DK" sz="1800" b="1" dirty="0">
                <a:solidFill>
                  <a:srgbClr val="68A3AF"/>
                </a:solidFill>
              </a:rPr>
              <a:t>GDP PER </a:t>
            </a:r>
            <a:r>
              <a:rPr lang="en-US" altLang="da-DK" sz="1800" b="1" dirty="0" smtClean="0">
                <a:solidFill>
                  <a:srgbClr val="68A3AF"/>
                </a:solidFill>
              </a:rPr>
              <a:t>CAPITA</a:t>
            </a:r>
          </a:p>
          <a:p>
            <a:pPr>
              <a:spcBef>
                <a:spcPct val="0"/>
              </a:spcBef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HEALTH</a:t>
            </a:r>
          </a:p>
          <a:p>
            <a:pPr>
              <a:spcBef>
                <a:spcPct val="0"/>
              </a:spcBef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TRUST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dirty="0" smtClean="0">
                <a:solidFill>
                  <a:srgbClr val="68A3AF"/>
                </a:solidFill>
              </a:rPr>
              <a:t>SOCIAL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smtClean="0">
                <a:solidFill>
                  <a:srgbClr val="68A3AF"/>
                </a:solidFill>
              </a:rPr>
              <a:t>FREEDOM</a:t>
            </a:r>
            <a:endParaRPr lang="en-US" altLang="da-DK" sz="1800" b="1" dirty="0">
              <a:solidFill>
                <a:srgbClr val="68A3A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1800" b="1" smtClean="0">
                <a:solidFill>
                  <a:srgbClr val="68A3AF"/>
                </a:solidFill>
              </a:rPr>
              <a:t>GENEROSITY</a:t>
            </a:r>
            <a:endParaRPr lang="en-US" altLang="da-DK" sz="1800" b="1" dirty="0">
              <a:solidFill>
                <a:srgbClr val="68A3AF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da-DK" sz="1800" dirty="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a-DK" sz="1800" dirty="0"/>
              <a:t>  </a:t>
            </a:r>
          </a:p>
        </p:txBody>
      </p:sp>
      <p:pic>
        <p:nvPicPr>
          <p:cNvPr id="6" name="928487_794e14b1002b40f68f46d1439c837e49~mv2.png" descr="https://static.wixstatic.com/media/928487_794e14b1002b40f68f46d1439c837e49~mv2.png/v1/fill/w_318,h_58,al_c,usm_0.66_1.00_0.01/928487_794e14b1002b40f68f46d1439c837e49~m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401" y="6261354"/>
            <a:ext cx="1497013" cy="273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11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324913"/>
            <a:ext cx="10972800" cy="1508127"/>
          </a:xfrm>
        </p:spPr>
        <p:txBody>
          <a:bodyPr/>
          <a:lstStyle/>
          <a:p>
            <a:r>
              <a:rPr lang="da-DK" dirty="0" smtClean="0"/>
              <a:t>HOW DO WE </a:t>
            </a:r>
            <a:br>
              <a:rPr lang="da-DK" dirty="0" smtClean="0"/>
            </a:br>
            <a:r>
              <a:rPr lang="da-DK" dirty="0" smtClean="0"/>
              <a:t>APPLY HAPPINESS RESEARCH</a:t>
            </a:r>
            <a:br>
              <a:rPr lang="da-DK" dirty="0" smtClean="0"/>
            </a:br>
            <a:r>
              <a:rPr lang="da-DK" dirty="0" smtClean="0"/>
              <a:t>IN PRACTICE?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039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236"/>
          <p:cNvSpPr txBox="1">
            <a:spLocks noChangeArrowheads="1"/>
          </p:cNvSpPr>
          <p:nvPr/>
        </p:nvSpPr>
        <p:spPr bwMode="auto">
          <a:xfrm>
            <a:off x="2000250" y="3008313"/>
            <a:ext cx="38354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da-DK" altLang="da-DK" sz="1100">
              <a:solidFill>
                <a:srgbClr val="FFFFFF"/>
              </a:solidFill>
              <a:latin typeface="Proxima Nova" charset="0"/>
              <a:ea typeface="Proxima Nova" charset="0"/>
              <a:cs typeface="Proxima Nova" charset="0"/>
              <a:sym typeface="Proxima Nova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da-DK" altLang="da-DK" sz="1100">
                <a:solidFill>
                  <a:srgbClr val="FFFFFF"/>
                </a:solidFill>
                <a:latin typeface="Proxima Nova" charset="0"/>
                <a:ea typeface="Proxima Nova" charset="0"/>
                <a:cs typeface="Proxima Nova" charset="0"/>
                <a:sym typeface="Proxima Nova" charset="0"/>
              </a:rPr>
              <a:t>¨</a:t>
            </a:r>
          </a:p>
        </p:txBody>
      </p:sp>
      <p:pic>
        <p:nvPicPr>
          <p:cNvPr id="21506" name="Shape 237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864"/>
            <a:ext cx="12577763" cy="721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ktangel 9"/>
          <p:cNvSpPr>
            <a:spLocks noChangeArrowheads="1"/>
          </p:cNvSpPr>
          <p:nvPr/>
        </p:nvSpPr>
        <p:spPr bwMode="auto">
          <a:xfrm>
            <a:off x="990970" y="1465255"/>
            <a:ext cx="50884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>
                <a:solidFill>
                  <a:schemeClr val="bg1"/>
                </a:solidFill>
                <a:latin typeface="Calibri" charset="0"/>
              </a:rPr>
              <a:t>CASE: Patient group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dirty="0" smtClean="0">
              <a:solidFill>
                <a:schemeClr val="bg1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chemeClr val="bg1"/>
                </a:solidFill>
                <a:latin typeface="Calibri" charset="0"/>
              </a:rPr>
              <a:t>People living with psoriasis</a:t>
            </a:r>
            <a:endParaRPr lang="en-GB" altLang="da-DK" dirty="0">
              <a:solidFill>
                <a:schemeClr val="bg1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>
                <a:solidFill>
                  <a:schemeClr val="bg1"/>
                </a:solidFill>
                <a:latin typeface="Calibri" charset="0"/>
              </a:rPr>
              <a:t>150,000+ completed </a:t>
            </a:r>
            <a:r>
              <a:rPr lang="en-GB" altLang="da-DK" dirty="0" smtClean="0">
                <a:solidFill>
                  <a:schemeClr val="bg1"/>
                </a:solidFill>
                <a:latin typeface="Calibri" charset="0"/>
              </a:rPr>
              <a:t>surveys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>
                <a:solidFill>
                  <a:schemeClr val="bg1"/>
                </a:solidFill>
                <a:latin typeface="Calibri" charset="0"/>
              </a:rPr>
              <a:t>T</a:t>
            </a:r>
            <a:r>
              <a:rPr lang="en-GB" altLang="da-DK" dirty="0" smtClean="0">
                <a:solidFill>
                  <a:schemeClr val="bg1"/>
                </a:solidFill>
                <a:latin typeface="Calibri" charset="0"/>
              </a:rPr>
              <a:t>he </a:t>
            </a:r>
            <a:r>
              <a:rPr lang="en-GB" altLang="da-DK" dirty="0">
                <a:solidFill>
                  <a:schemeClr val="bg1"/>
                </a:solidFill>
                <a:latin typeface="Calibri" charset="0"/>
              </a:rPr>
              <a:t>“happiness gap”</a:t>
            </a:r>
          </a:p>
        </p:txBody>
      </p:sp>
      <p:pic>
        <p:nvPicPr>
          <p:cNvPr id="9" name="Shape 2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104" y="233510"/>
            <a:ext cx="4359347" cy="639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5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95" descr="psohappy_world-map_us_uk_dk_fr_ca_margreb_be_es_br_de_au_ie_za.png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63" y="1567358"/>
            <a:ext cx="10026299" cy="514629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527052" y="395999"/>
            <a:ext cx="7512049" cy="160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3200" b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Happiness </a:t>
            </a:r>
            <a:r>
              <a:rPr lang="en" sz="32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inequality</a:t>
            </a:r>
          </a:p>
          <a:p>
            <a:pPr>
              <a:lnSpc>
                <a:spcPct val="115000"/>
              </a:lnSpc>
            </a:pPr>
            <a:r>
              <a:rPr lang="da-DK"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The </a:t>
            </a:r>
            <a:r>
              <a:rPr lang="en"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happiness gap </a:t>
            </a:r>
            <a:r>
              <a:rPr lang="en-GB" sz="1600" b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varies between countries</a:t>
            </a:r>
            <a:r>
              <a:rPr lang="en" sz="1600" b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 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554967" y="4327535"/>
            <a:ext cx="2054000" cy="1719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USA</a:t>
            </a:r>
          </a:p>
          <a:p>
            <a:pPr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Average 7.1</a:t>
            </a:r>
          </a:p>
          <a:p>
            <a:pPr>
              <a:lnSpc>
                <a:spcPct val="115000"/>
              </a:lnSpc>
            </a:pPr>
            <a:r>
              <a:rPr lang="en" sz="1467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Pso</a:t>
            </a:r>
            <a:r>
              <a:rPr lang="en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 5.7</a:t>
            </a:r>
          </a:p>
          <a:p>
            <a:pPr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Gap 1.4</a:t>
            </a:r>
          </a:p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2</a:t>
            </a:r>
            <a:r>
              <a:rPr lang="da-DK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1</a:t>
            </a:r>
            <a:r>
              <a:rPr lang="en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% </a:t>
            </a:r>
            <a:r>
              <a:rPr lang="en" sz="1467" b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less happy</a:t>
            </a:r>
          </a:p>
        </p:txBody>
      </p:sp>
      <p:cxnSp>
        <p:nvCxnSpPr>
          <p:cNvPr id="207" name="Shape 207"/>
          <p:cNvCxnSpPr/>
          <p:nvPr/>
        </p:nvCxnSpPr>
        <p:spPr>
          <a:xfrm flipV="1">
            <a:off x="1079063" y="2995800"/>
            <a:ext cx="2135304" cy="1460587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9" name="Shape 209"/>
          <p:cNvCxnSpPr/>
          <p:nvPr/>
        </p:nvCxnSpPr>
        <p:spPr>
          <a:xfrm flipV="1">
            <a:off x="5605518" y="2995801"/>
            <a:ext cx="229225" cy="143255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204"/>
          <p:cNvSpPr txBox="1"/>
          <p:nvPr/>
        </p:nvSpPr>
        <p:spPr>
          <a:xfrm>
            <a:off x="4805058" y="4564162"/>
            <a:ext cx="2054000" cy="1719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da-DK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France</a:t>
            </a:r>
            <a:endParaRPr lang="en" sz="2400" b="1" dirty="0">
              <a:solidFill>
                <a:srgbClr val="414141"/>
              </a:solidFill>
              <a:latin typeface="Avenir Book" charset="0"/>
              <a:ea typeface="Avenir Book" charset="0"/>
              <a:cs typeface="Avenir Book" charset="0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Average </a:t>
            </a:r>
            <a:r>
              <a:rPr lang="da-DK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6.4</a:t>
            </a:r>
            <a:endParaRPr lang="en" sz="1467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en" sz="1467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Pso</a:t>
            </a:r>
            <a:r>
              <a:rPr lang="da-DK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 5.5</a:t>
            </a:r>
            <a:endParaRPr lang="en" sz="1467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Gap </a:t>
            </a:r>
            <a:r>
              <a:rPr lang="da-DK" sz="1467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0.9</a:t>
            </a:r>
            <a:endParaRPr lang="en" sz="1467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1</a:t>
            </a:r>
            <a:r>
              <a:rPr lang="da-DK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6</a:t>
            </a:r>
            <a:r>
              <a:rPr lang="en" sz="2400" b="1" dirty="0">
                <a:solidFill>
                  <a:srgbClr val="414141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% </a:t>
            </a:r>
            <a:r>
              <a:rPr lang="en" sz="1467" b="1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Proxima Nova"/>
              </a:rPr>
              <a:t>less happy</a:t>
            </a:r>
          </a:p>
          <a:p>
            <a:pPr>
              <a:lnSpc>
                <a:spcPct val="115000"/>
              </a:lnSpc>
            </a:pPr>
            <a:endParaRPr sz="3200" b="1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252136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813"/>
            <a:ext cx="5784112" cy="603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203"/>
          <p:cNvSpPr txBox="1"/>
          <p:nvPr/>
        </p:nvSpPr>
        <p:spPr>
          <a:xfrm>
            <a:off x="7123814" y="1642751"/>
            <a:ext cx="3280291" cy="160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Psoriasis on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different</a:t>
            </a: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body</a:t>
            </a: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 parts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causes</a:t>
            </a: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different</a:t>
            </a: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happiness</a:t>
            </a:r>
            <a:r>
              <a:rPr lang="da-DK" sz="3200" b="1" dirty="0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 </a:t>
            </a:r>
            <a:r>
              <a:rPr lang="da-DK" sz="3200" b="1" dirty="0" err="1" smtClean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  <a:sym typeface="Montserrat"/>
              </a:rPr>
              <a:t>gaps</a:t>
            </a:r>
            <a:endParaRPr lang="en" sz="1600" b="1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915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9"/>
          <p:cNvSpPr>
            <a:spLocks noChangeArrowheads="1"/>
          </p:cNvSpPr>
          <p:nvPr/>
        </p:nvSpPr>
        <p:spPr bwMode="auto">
          <a:xfrm>
            <a:off x="715116" y="1642731"/>
            <a:ext cx="526038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>
                <a:solidFill>
                  <a:srgbClr val="0B5252"/>
                </a:solidFill>
                <a:latin typeface="Calibri" charset="0"/>
              </a:rPr>
              <a:t>CASE: </a:t>
            </a: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The Nordea Foundation </a:t>
            </a:r>
            <a:endParaRPr lang="en-GB" altLang="da-DK" dirty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dirty="0" smtClean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427 Young people</a:t>
            </a:r>
            <a:endParaRPr lang="en-GB" altLang="da-DK" dirty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Studied over two years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What factors to focus on?</a:t>
            </a:r>
            <a:endParaRPr lang="en-GB" altLang="da-DK" dirty="0">
              <a:solidFill>
                <a:srgbClr val="0B525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8176" y="566322"/>
            <a:ext cx="9115647" cy="5904016"/>
          </a:xfrm>
        </p:spPr>
      </p:pic>
      <p:sp>
        <p:nvSpPr>
          <p:cNvPr id="5" name="Rektangel 9"/>
          <p:cNvSpPr>
            <a:spLocks noChangeArrowheads="1"/>
          </p:cNvSpPr>
          <p:nvPr/>
        </p:nvSpPr>
        <p:spPr bwMode="auto">
          <a:xfrm>
            <a:off x="1007586" y="728330"/>
            <a:ext cx="508841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Satisfaction with life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Year 0</a:t>
            </a:r>
            <a:endParaRPr lang="en-GB" altLang="da-DK" b="1" dirty="0">
              <a:solidFill>
                <a:srgbClr val="0B525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971" y="1412876"/>
            <a:ext cx="10266363" cy="4824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illed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2506" y="1434141"/>
            <a:ext cx="3106737" cy="4328705"/>
          </a:xfrm>
          <a:prstGeom prst="rect">
            <a:avLst/>
          </a:prstGeom>
          <a:solidFill>
            <a:srgbClr val="F1F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9"/>
          <p:cNvSpPr>
            <a:spLocks noChangeArrowheads="1"/>
          </p:cNvSpPr>
          <p:nvPr/>
        </p:nvSpPr>
        <p:spPr bwMode="auto">
          <a:xfrm>
            <a:off x="1007585" y="728330"/>
            <a:ext cx="805069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Year 2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55% experienced an increase in life </a:t>
            </a:r>
            <a:r>
              <a:rPr lang="en-GB" altLang="da-DK" dirty="0">
                <a:solidFill>
                  <a:srgbClr val="0B5252"/>
                </a:solidFill>
                <a:latin typeface="Calibri" charset="0"/>
              </a:rPr>
              <a:t>satisfaction </a:t>
            </a:r>
            <a:endParaRPr lang="en-GB" altLang="da-DK" dirty="0" smtClean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15% had a decrease in life satisfaction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dirty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dirty="0" smtClean="0">
                <a:solidFill>
                  <a:srgbClr val="0B5252"/>
                </a:solidFill>
                <a:latin typeface="Calibri" charset="0"/>
              </a:rPr>
              <a:t>The average effect +12% </a:t>
            </a:r>
            <a:endParaRPr lang="en-GB" altLang="da-DK" dirty="0">
              <a:solidFill>
                <a:srgbClr val="0B525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Bille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369" y="1467293"/>
            <a:ext cx="9041055" cy="42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9"/>
          <p:cNvSpPr>
            <a:spLocks noChangeArrowheads="1"/>
          </p:cNvSpPr>
          <p:nvPr/>
        </p:nvSpPr>
        <p:spPr bwMode="auto">
          <a:xfrm>
            <a:off x="1813369" y="1467293"/>
            <a:ext cx="4736287" cy="743097"/>
          </a:xfrm>
          <a:prstGeom prst="rect">
            <a:avLst/>
          </a:prstGeom>
          <a:solidFill>
            <a:srgbClr val="F3F6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sz="2400" dirty="0" smtClean="0">
              <a:solidFill>
                <a:srgbClr val="0B5252"/>
              </a:solidFill>
              <a:latin typeface="Calibri" charset="0"/>
            </a:endParaRPr>
          </a:p>
        </p:txBody>
      </p:sp>
      <p:sp>
        <p:nvSpPr>
          <p:cNvPr id="6" name="Rektangel 9"/>
          <p:cNvSpPr>
            <a:spLocks noChangeArrowheads="1"/>
          </p:cNvSpPr>
          <p:nvPr/>
        </p:nvSpPr>
        <p:spPr bwMode="auto">
          <a:xfrm>
            <a:off x="1007586" y="728330"/>
            <a:ext cx="508841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Satisfaction with life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Self confidence</a:t>
            </a:r>
          </a:p>
        </p:txBody>
      </p:sp>
      <p:sp>
        <p:nvSpPr>
          <p:cNvPr id="8" name="Rektangel 9"/>
          <p:cNvSpPr>
            <a:spLocks noChangeArrowheads="1"/>
          </p:cNvSpPr>
          <p:nvPr/>
        </p:nvSpPr>
        <p:spPr bwMode="auto">
          <a:xfrm>
            <a:off x="2117242" y="5270651"/>
            <a:ext cx="8864828" cy="461665"/>
          </a:xfrm>
          <a:prstGeom prst="rect">
            <a:avLst/>
          </a:prstGeom>
          <a:solidFill>
            <a:srgbClr val="F3F6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sz="2400" smtClean="0">
                <a:solidFill>
                  <a:srgbClr val="0B5252"/>
                </a:solidFill>
                <a:latin typeface="Calibri" charset="0"/>
              </a:rPr>
              <a:t>Low confidence					High confidence</a:t>
            </a:r>
            <a:endParaRPr lang="en-GB" altLang="da-DK" sz="2400" dirty="0" smtClean="0">
              <a:solidFill>
                <a:srgbClr val="0B525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385" y="1438058"/>
            <a:ext cx="5784111" cy="46924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ktangel 9"/>
          <p:cNvSpPr>
            <a:spLocks noChangeArrowheads="1"/>
          </p:cNvSpPr>
          <p:nvPr/>
        </p:nvSpPr>
        <p:spPr bwMode="auto">
          <a:xfrm>
            <a:off x="993220" y="884059"/>
            <a:ext cx="8050691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>
                <a:solidFill>
                  <a:srgbClr val="0B5252"/>
                </a:solidFill>
                <a:latin typeface="Calibri" charset="0"/>
              </a:rPr>
              <a:t>F</a:t>
            </a: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eeling 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>
                <a:solidFill>
                  <a:srgbClr val="0B5252"/>
                </a:solidFill>
                <a:latin typeface="Calibri" charset="0"/>
              </a:rPr>
              <a:t>r</a:t>
            </a: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ecognized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b="1" dirty="0" smtClean="0">
              <a:solidFill>
                <a:srgbClr val="0B5252"/>
              </a:solidFill>
              <a:latin typeface="Calibri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b="1" dirty="0" smtClean="0">
                <a:solidFill>
                  <a:srgbClr val="0B5252"/>
                </a:solidFill>
                <a:latin typeface="Calibri" charset="0"/>
              </a:rPr>
              <a:t>			</a:t>
            </a:r>
          </a:p>
        </p:txBody>
      </p:sp>
      <p:sp>
        <p:nvSpPr>
          <p:cNvPr id="7" name="Rektangel 9"/>
          <p:cNvSpPr>
            <a:spLocks noChangeArrowheads="1"/>
          </p:cNvSpPr>
          <p:nvPr/>
        </p:nvSpPr>
        <p:spPr bwMode="auto">
          <a:xfrm>
            <a:off x="5018566" y="1284169"/>
            <a:ext cx="5762847" cy="461665"/>
          </a:xfrm>
          <a:prstGeom prst="rect">
            <a:avLst/>
          </a:prstGeom>
          <a:solidFill>
            <a:srgbClr val="F3F6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a-DK" sz="2400" dirty="0" smtClean="0">
                <a:solidFill>
                  <a:srgbClr val="0B5252"/>
                </a:solidFill>
                <a:latin typeface="Calibri" charset="0"/>
              </a:rPr>
              <a:t>  Women 	      Men 	         Total</a:t>
            </a:r>
          </a:p>
        </p:txBody>
      </p:sp>
      <p:sp>
        <p:nvSpPr>
          <p:cNvPr id="8" name="Rektangel 9"/>
          <p:cNvSpPr>
            <a:spLocks noChangeArrowheads="1"/>
          </p:cNvSpPr>
          <p:nvPr/>
        </p:nvSpPr>
        <p:spPr bwMode="auto">
          <a:xfrm>
            <a:off x="5018566" y="5545758"/>
            <a:ext cx="5762847" cy="584775"/>
          </a:xfrm>
          <a:prstGeom prst="rect">
            <a:avLst/>
          </a:prstGeom>
          <a:solidFill>
            <a:srgbClr val="F3F6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GB" altLang="da-DK" dirty="0" smtClean="0">
              <a:solidFill>
                <a:srgbClr val="0B5252"/>
              </a:solidFill>
              <a:latin typeface="Calibri" charset="0"/>
            </a:endParaRPr>
          </a:p>
        </p:txBody>
      </p:sp>
      <p:sp>
        <p:nvSpPr>
          <p:cNvPr id="10" name="Tekstfelt 9"/>
          <p:cNvSpPr txBox="1"/>
          <p:nvPr/>
        </p:nvSpPr>
        <p:spPr>
          <a:xfrm rot="5400000">
            <a:off x="4811298" y="5753027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0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Tekstfelt 10"/>
          <p:cNvSpPr txBox="1"/>
          <p:nvPr/>
        </p:nvSpPr>
        <p:spPr>
          <a:xfrm rot="5400000">
            <a:off x="6930260" y="5754585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0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2" name="Tekstfelt 11"/>
          <p:cNvSpPr txBox="1"/>
          <p:nvPr/>
        </p:nvSpPr>
        <p:spPr>
          <a:xfrm rot="5400000">
            <a:off x="8818389" y="5753028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0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3" name="Tekstfelt 12"/>
          <p:cNvSpPr txBox="1"/>
          <p:nvPr/>
        </p:nvSpPr>
        <p:spPr>
          <a:xfrm rot="5400000">
            <a:off x="5848817" y="5753027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2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" name="Tekstfelt 13"/>
          <p:cNvSpPr txBox="1"/>
          <p:nvPr/>
        </p:nvSpPr>
        <p:spPr>
          <a:xfrm rot="5400000">
            <a:off x="7819626" y="5788940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2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5" name="Tekstfelt 14"/>
          <p:cNvSpPr txBox="1"/>
          <p:nvPr/>
        </p:nvSpPr>
        <p:spPr>
          <a:xfrm rot="5400000">
            <a:off x="9760920" y="5788941"/>
            <a:ext cx="876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>
              <a:rot lat="20999999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smtClean="0">
                <a:ln>
                  <a:noFill/>
                </a:ln>
                <a:solidFill>
                  <a:srgbClr val="0B5252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rPr>
              <a:t>Year 2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B5252"/>
              </a:solidFill>
              <a:effectLst/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900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body" sz="quarter" idx="4294967295"/>
          </p:nvPr>
        </p:nvSpPr>
        <p:spPr>
          <a:xfrm>
            <a:off x="1816892" y="1112938"/>
            <a:ext cx="8229601" cy="431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ctr" defTabSz="704087">
              <a:spcBef>
                <a:spcPts val="500"/>
              </a:spcBef>
              <a:buSzTx/>
              <a:buNone/>
              <a:defRPr sz="2464"/>
            </a:lvl1pPr>
          </a:lstStyle>
          <a:p>
            <a:r>
              <a:rPr lang="da-DK" sz="2800" dirty="0" err="1" smtClean="0">
                <a:latin typeface="+mn-lt"/>
              </a:rPr>
              <a:t>Thank</a:t>
            </a:r>
            <a:r>
              <a:rPr lang="da-DK" sz="2800" dirty="0" smtClean="0">
                <a:latin typeface="+mn-lt"/>
              </a:rPr>
              <a:t> </a:t>
            </a:r>
            <a:r>
              <a:rPr lang="da-DK" sz="2800" dirty="0" err="1" smtClean="0">
                <a:latin typeface="+mn-lt"/>
              </a:rPr>
              <a:t>you</a:t>
            </a:r>
            <a:r>
              <a:rPr lang="da-DK" sz="2800" dirty="0" smtClean="0">
                <a:latin typeface="+mn-lt"/>
              </a:rPr>
              <a:t> for </a:t>
            </a:r>
            <a:r>
              <a:rPr lang="da-DK" sz="2800" dirty="0" err="1" smtClean="0">
                <a:latin typeface="+mn-lt"/>
              </a:rPr>
              <a:t>your</a:t>
            </a:r>
            <a:r>
              <a:rPr lang="da-DK" sz="2800" dirty="0" smtClean="0">
                <a:latin typeface="+mn-lt"/>
              </a:rPr>
              <a:t> attention. </a:t>
            </a:r>
            <a:endParaRPr sz="2800" dirty="0">
              <a:latin typeface="+mn-lt"/>
            </a:endParaRPr>
          </a:p>
        </p:txBody>
      </p:sp>
      <p:pic>
        <p:nvPicPr>
          <p:cNvPr id="211" name="ANd9GcS_DqVyfVYVDI191UqEALaxZM3zf-v7HQo-KBjOi3vGpJkoYaASfw.jpg" descr="https://encrypted-tbn3.gstatic.com/images?q=tbn:ANd9GcS_DqVyfVYVDI191UqEALaxZM3zf-v7HQo-KBjOi3vGpJkoYaASfw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237" y="1887530"/>
            <a:ext cx="1152526" cy="11509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4151312" y="2278055"/>
            <a:ext cx="410368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>
                <a:latin typeface="+mn-lt"/>
              </a:rPr>
              <a:t>@MeikWiking</a:t>
            </a:r>
          </a:p>
        </p:txBody>
      </p:sp>
      <p:sp>
        <p:nvSpPr>
          <p:cNvPr id="214" name="Shape 214"/>
          <p:cNvSpPr/>
          <p:nvPr/>
        </p:nvSpPr>
        <p:spPr>
          <a:xfrm>
            <a:off x="4994283" y="3351207"/>
            <a:ext cx="410368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lang="da-DK" smtClean="0">
                <a:latin typeface="+mn-lt"/>
              </a:rPr>
              <a:t>Meik Wiking</a:t>
            </a:r>
            <a:endParaRPr dirty="0">
              <a:latin typeface="+mn-lt"/>
            </a:endParaRPr>
          </a:p>
        </p:txBody>
      </p:sp>
      <p:pic>
        <p:nvPicPr>
          <p:cNvPr id="215" name="im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62" y="4189405"/>
            <a:ext cx="1031876" cy="1028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4151312" y="4483096"/>
            <a:ext cx="410368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lang="da-DK" dirty="0" err="1" smtClean="0">
                <a:latin typeface="+mn-lt"/>
              </a:rPr>
              <a:t>wiking@happinessresearchinstitute.com</a:t>
            </a:r>
            <a:endParaRPr lang="da-DK" dirty="0" smtClean="0">
              <a:latin typeface="+mn-lt"/>
            </a:endParaRPr>
          </a:p>
          <a:p>
            <a:endParaRPr lang="da-DK" dirty="0">
              <a:latin typeface="+mn-lt"/>
            </a:endParaRPr>
          </a:p>
          <a:p>
            <a:endParaRPr dirty="0">
              <a:latin typeface="+mn-lt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938" y="3165983"/>
            <a:ext cx="2159000" cy="6985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1532122" y="1229457"/>
            <a:ext cx="44640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2000" b="1" dirty="0">
                <a:solidFill>
                  <a:schemeClr val="bg1"/>
                </a:solidFill>
                <a:latin typeface="+mn-lt"/>
              </a:rPr>
              <a:t>THE UNITED NATIONS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a-DK" altLang="da-DK" sz="20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The United Nations </a:t>
            </a:r>
            <a:r>
              <a:rPr lang="da-DK" altLang="da-DK" sz="2000" dirty="0" err="1">
                <a:solidFill>
                  <a:schemeClr val="bg1"/>
                </a:solidFill>
                <a:latin typeface="+mn-lt"/>
              </a:rPr>
              <a:t>Happiness</a:t>
            </a: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 Resolution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a-DK" altLang="da-DK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International Day of </a:t>
            </a:r>
            <a:r>
              <a:rPr lang="da-DK" altLang="da-DK" sz="2000" dirty="0" err="1">
                <a:solidFill>
                  <a:schemeClr val="bg1"/>
                </a:solidFill>
                <a:latin typeface="+mn-lt"/>
              </a:rPr>
              <a:t>Happiness</a:t>
            </a: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a-DK" altLang="da-DK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UN World </a:t>
            </a:r>
            <a:r>
              <a:rPr lang="da-DK" altLang="da-DK" sz="2000" dirty="0" err="1">
                <a:solidFill>
                  <a:schemeClr val="bg1"/>
                </a:solidFill>
                <a:latin typeface="+mn-lt"/>
              </a:rPr>
              <a:t>Happiness</a:t>
            </a:r>
            <a:r>
              <a:rPr lang="da-DK" altLang="da-DK" sz="2000" dirty="0">
                <a:solidFill>
                  <a:schemeClr val="bg1"/>
                </a:solidFill>
                <a:latin typeface="+mn-lt"/>
              </a:rPr>
              <a:t> Report</a:t>
            </a:r>
            <a:endParaRPr lang="en-US" altLang="da-DK" sz="2000" b="1" dirty="0">
              <a:solidFill>
                <a:schemeClr val="bg1"/>
              </a:solidFill>
              <a:latin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da-DK" sz="2000" b="1" dirty="0">
              <a:solidFill>
                <a:schemeClr val="bg1"/>
              </a:solidFill>
              <a:latin typeface="+mj-lt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en-US" altLang="da-DK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592" y="786384"/>
            <a:ext cx="3100601" cy="3748468"/>
          </a:xfrm>
          <a:prstGeom prst="rect">
            <a:avLst/>
          </a:prstGeom>
        </p:spPr>
      </p:pic>
      <p:pic>
        <p:nvPicPr>
          <p:cNvPr id="21506" name="Billed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152" y="2303889"/>
            <a:ext cx="2893823" cy="39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3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YoungMonksDechencholing.jpg" descr="http://www.bhutanfound.org/wp-content/uploads/2011/06/YoungMonksDechencholi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548763"/>
            <a:ext cx="12304711" cy="940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.dailymail.co.uk/i/pix/2013/10/23/article-0-18ED5F2000000578-897_634x35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4961" y="379582"/>
            <a:ext cx="4008442" cy="612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i.dailymail.co.uk/i/pix/2013/10/23/article-0-18ED5F2000000578-897_634x3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5267" y="1255165"/>
            <a:ext cx="1717229" cy="14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430223" y="879043"/>
            <a:ext cx="381662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i="1" dirty="0" smtClean="0">
                <a:latin typeface="+mn-lt"/>
              </a:rPr>
              <a:t>“We </a:t>
            </a:r>
            <a:r>
              <a:rPr lang="en-US" altLang="ja-JP" sz="2000" i="1" dirty="0">
                <a:latin typeface="+mn-lt"/>
              </a:rPr>
              <a:t>will start measuring our progress as a country, not just by how our economy is growing, but by how our lives are improving.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i="1" dirty="0">
                <a:latin typeface="+mn-lt"/>
              </a:rPr>
              <a:t>Not just by our standard of living, but by our quality of life</a:t>
            </a:r>
            <a:r>
              <a:rPr lang="en-US" altLang="ja-JP" sz="2000" i="1" dirty="0" smtClean="0">
                <a:latin typeface="+mn-lt"/>
              </a:rPr>
              <a:t>.”</a:t>
            </a:r>
            <a:endParaRPr lang="en-US" altLang="ja-JP" sz="2000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ja-JP" sz="2000" b="1" dirty="0">
                <a:latin typeface="Calibri" charset="0"/>
              </a:rPr>
              <a:t>The </a:t>
            </a:r>
            <a:r>
              <a:rPr lang="da-DK" altLang="ja-JP" sz="2000" b="1" dirty="0" err="1">
                <a:latin typeface="Calibri" charset="0"/>
              </a:rPr>
              <a:t>Government</a:t>
            </a:r>
            <a:r>
              <a:rPr lang="da-DK" altLang="ja-JP" sz="2000" b="1" dirty="0">
                <a:latin typeface="Calibri" charset="0"/>
              </a:rPr>
              <a:t> </a:t>
            </a:r>
            <a:r>
              <a:rPr lang="da-DK" altLang="ja-JP" sz="2000" b="1" dirty="0" smtClean="0">
                <a:latin typeface="Calibri" charset="0"/>
              </a:rPr>
              <a:t>of the UK </a:t>
            </a:r>
            <a:endParaRPr lang="da-DK" altLang="da-DK" sz="2000" b="1" dirty="0">
              <a:latin typeface="Calibri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5650202" y="4019107"/>
            <a:ext cx="2111565" cy="116958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Engelsk logo med streg.jpg" descr="Engelsk logo med str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55267" y="6151037"/>
            <a:ext cx="1512888" cy="352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5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35" name="ima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555" y="0"/>
            <a:ext cx="12349555" cy="685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1800">
                <a:ea typeface="ＭＳ Ｐゴシック" charset="-128"/>
              </a:rPr>
              <a:t>EGYPT BEFORE THE ARAB SPRING </a:t>
            </a:r>
          </a:p>
        </p:txBody>
      </p:sp>
      <p:sp>
        <p:nvSpPr>
          <p:cNvPr id="11267" name="Titel 3"/>
          <p:cNvSpPr txBox="1">
            <a:spLocks/>
          </p:cNvSpPr>
          <p:nvPr/>
        </p:nvSpPr>
        <p:spPr bwMode="auto">
          <a:xfrm>
            <a:off x="2463801" y="6083301"/>
            <a:ext cx="4246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a-DK" altLang="da-DK" sz="1000">
                <a:solidFill>
                  <a:schemeClr val="tx2"/>
                </a:solidFill>
                <a:latin typeface="Calibri" charset="0"/>
              </a:rPr>
              <a:t>Source: OECD Guidelines on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Measuring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Subjective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da-DK" altLang="da-DK" sz="1000" dirty="0" err="1">
                <a:solidFill>
                  <a:schemeClr val="tx2"/>
                </a:solidFill>
                <a:latin typeface="Calibri" charset="0"/>
              </a:rPr>
              <a:t>Well-being</a:t>
            </a:r>
            <a:r>
              <a:rPr lang="da-DK" altLang="da-DK" sz="1000" dirty="0">
                <a:solidFill>
                  <a:schemeClr val="tx2"/>
                </a:solidFill>
                <a:latin typeface="Calibri" charset="0"/>
              </a:rPr>
              <a:t>, 2013</a:t>
            </a:r>
          </a:p>
        </p:txBody>
      </p:sp>
      <p:graphicFrame>
        <p:nvGraphicFramePr>
          <p:cNvPr id="9" name="Diagram 8"/>
          <p:cNvGraphicFramePr>
            <a:graphicFrameLocks/>
          </p:cNvGraphicFramePr>
          <p:nvPr/>
        </p:nvGraphicFramePr>
        <p:xfrm>
          <a:off x="2495600" y="1417638"/>
          <a:ext cx="7344816" cy="46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Engelsk logo med streg.jpg" descr="Engelsk logo med str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9825" y="6100762"/>
            <a:ext cx="1512888" cy="352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23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571</Words>
  <Application>Microsoft Office PowerPoint</Application>
  <PresentationFormat>Custom</PresentationFormat>
  <Paragraphs>221</Paragraphs>
  <Slides>43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Standarddesign</vt:lpstr>
      <vt:lpstr>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EGYPT BEFORE THE ARAB SPRING </vt:lpstr>
      <vt:lpstr>EGYPT BEFORE THE ARAB SPRING </vt:lpstr>
      <vt:lpstr>PowerPoint Presentation</vt:lpstr>
      <vt:lpstr>PowerPoint Presentation</vt:lpstr>
      <vt:lpstr>HOW CAN WE  MEASURE HAPPINESS?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 WHAT MATTERS</vt:lpstr>
      <vt:lpstr>WHY ARE  THE NORDIC COUNTRIES  DOING WELL IN  HAPPINESS RANKINGS?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Source: European Social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 APPLY HAPPINESS RESEARCH IN PRACTICE?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Lagring Ann</dc:creator>
  <cp:lastModifiedBy>Lagring Ann</cp:lastModifiedBy>
  <cp:revision>44</cp:revision>
  <dcterms:modified xsi:type="dcterms:W3CDTF">2018-04-26T09:37:38Z</dcterms:modified>
</cp:coreProperties>
</file>